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2" r:id="rId2"/>
  </p:sldMasterIdLst>
  <p:notesMasterIdLst>
    <p:notesMasterId r:id="rId19"/>
  </p:notesMasterIdLst>
  <p:sldIdLst>
    <p:sldId id="256" r:id="rId3"/>
    <p:sldId id="257" r:id="rId4"/>
    <p:sldId id="328" r:id="rId5"/>
    <p:sldId id="332" r:id="rId6"/>
    <p:sldId id="330" r:id="rId7"/>
    <p:sldId id="331" r:id="rId8"/>
    <p:sldId id="333" r:id="rId9"/>
    <p:sldId id="334" r:id="rId10"/>
    <p:sldId id="335" r:id="rId11"/>
    <p:sldId id="316" r:id="rId12"/>
    <p:sldId id="318" r:id="rId13"/>
    <p:sldId id="317" r:id="rId14"/>
    <p:sldId id="319" r:id="rId15"/>
    <p:sldId id="337" r:id="rId16"/>
    <p:sldId id="336" r:id="rId17"/>
    <p:sldId id="258"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62018-58DD-436C-9E72-7FEAC4E23805}" v="26" dt="2023-03-29T07:00:45.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7"/>
    <p:restoredTop sz="85759"/>
  </p:normalViewPr>
  <p:slideViewPr>
    <p:cSldViewPr snapToGrid="0">
      <p:cViewPr varScale="1">
        <p:scale>
          <a:sx n="93" d="100"/>
          <a:sy n="93" d="100"/>
        </p:scale>
        <p:origin x="85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4646B-A293-4125-A7D4-506D250DCC9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4FFFD8B8-1085-4C18-8EFB-3B799B370BF6}">
      <dgm:prSet phldrT="[Text]"/>
      <dgm:spPr/>
      <dgm:t>
        <a:bodyPr/>
        <a:lstStyle/>
        <a:p>
          <a:r>
            <a:rPr lang="en-GB" dirty="0"/>
            <a:t>School</a:t>
          </a:r>
        </a:p>
      </dgm:t>
    </dgm:pt>
    <dgm:pt modelId="{6A54B6E4-58FB-4198-BB08-3B2FA623C106}" type="parTrans" cxnId="{3DFB92BE-767A-4EB5-9DBD-63935FCA0690}">
      <dgm:prSet/>
      <dgm:spPr/>
      <dgm:t>
        <a:bodyPr/>
        <a:lstStyle/>
        <a:p>
          <a:endParaRPr lang="en-GB"/>
        </a:p>
      </dgm:t>
    </dgm:pt>
    <dgm:pt modelId="{770F0C43-8ECC-4621-AED8-305EF5574FAF}" type="sibTrans" cxnId="{3DFB92BE-767A-4EB5-9DBD-63935FCA0690}">
      <dgm:prSet/>
      <dgm:spPr/>
      <dgm:t>
        <a:bodyPr/>
        <a:lstStyle/>
        <a:p>
          <a:endParaRPr lang="en-GB"/>
        </a:p>
      </dgm:t>
    </dgm:pt>
    <dgm:pt modelId="{8A5C7454-5225-4953-ACAE-A42CBEE31263}">
      <dgm:prSet phldrT="[Text]"/>
      <dgm:spPr/>
      <dgm:t>
        <a:bodyPr/>
        <a:lstStyle/>
        <a:p>
          <a:r>
            <a:rPr lang="en-GB" dirty="0"/>
            <a:t>Home</a:t>
          </a:r>
        </a:p>
      </dgm:t>
    </dgm:pt>
    <dgm:pt modelId="{6C4AB516-C6BF-493F-BB58-271125D2EFCA}" type="parTrans" cxnId="{56C390E5-9341-4F3C-A639-18ED9AB1D635}">
      <dgm:prSet/>
      <dgm:spPr/>
      <dgm:t>
        <a:bodyPr/>
        <a:lstStyle/>
        <a:p>
          <a:endParaRPr lang="en-GB"/>
        </a:p>
      </dgm:t>
    </dgm:pt>
    <dgm:pt modelId="{20984A96-BBAC-47C4-B936-C56A2AE9D308}" type="sibTrans" cxnId="{56C390E5-9341-4F3C-A639-18ED9AB1D635}">
      <dgm:prSet/>
      <dgm:spPr/>
      <dgm:t>
        <a:bodyPr/>
        <a:lstStyle/>
        <a:p>
          <a:endParaRPr lang="en-GB"/>
        </a:p>
      </dgm:t>
    </dgm:pt>
    <dgm:pt modelId="{B4A15ED0-0AF5-4A5B-B79A-EF995557578F}">
      <dgm:prSet phldrT="[Text]"/>
      <dgm:spPr/>
      <dgm:t>
        <a:bodyPr/>
        <a:lstStyle/>
        <a:p>
          <a:r>
            <a:rPr lang="en-GB" dirty="0"/>
            <a:t>Pupil</a:t>
          </a:r>
        </a:p>
      </dgm:t>
    </dgm:pt>
    <dgm:pt modelId="{5B9E3701-84EA-4CE2-BEAB-EEF1EDC2C7DD}" type="parTrans" cxnId="{83EAA19A-90E6-4F08-9D34-3438891E7C22}">
      <dgm:prSet/>
      <dgm:spPr/>
      <dgm:t>
        <a:bodyPr/>
        <a:lstStyle/>
        <a:p>
          <a:endParaRPr lang="en-GB"/>
        </a:p>
      </dgm:t>
    </dgm:pt>
    <dgm:pt modelId="{A78747AF-4A28-4DCD-AE80-2ED8AACF0C04}" type="sibTrans" cxnId="{83EAA19A-90E6-4F08-9D34-3438891E7C22}">
      <dgm:prSet/>
      <dgm:spPr/>
      <dgm:t>
        <a:bodyPr/>
        <a:lstStyle/>
        <a:p>
          <a:endParaRPr lang="en-GB"/>
        </a:p>
      </dgm:t>
    </dgm:pt>
    <dgm:pt modelId="{AF15BE2E-169A-4BCE-B9C4-A0FDC81BC009}" type="pres">
      <dgm:prSet presAssocID="{7BB4646B-A293-4125-A7D4-506D250DCC92}" presName="Name0" presStyleCnt="0">
        <dgm:presLayoutVars>
          <dgm:dir/>
          <dgm:resizeHandles val="exact"/>
        </dgm:presLayoutVars>
      </dgm:prSet>
      <dgm:spPr/>
    </dgm:pt>
    <dgm:pt modelId="{07AF59A0-AC2D-4C09-B6A3-E9D8839E02E1}" type="pres">
      <dgm:prSet presAssocID="{4FFFD8B8-1085-4C18-8EFB-3B799B370BF6}" presName="node" presStyleLbl="node1" presStyleIdx="0" presStyleCnt="3" custRadScaleRad="99232">
        <dgm:presLayoutVars>
          <dgm:bulletEnabled val="1"/>
        </dgm:presLayoutVars>
      </dgm:prSet>
      <dgm:spPr/>
    </dgm:pt>
    <dgm:pt modelId="{600DCE70-1C87-40FD-B64D-9E940D9A0481}" type="pres">
      <dgm:prSet presAssocID="{770F0C43-8ECC-4621-AED8-305EF5574FAF}" presName="sibTrans" presStyleLbl="sibTrans2D1" presStyleIdx="0" presStyleCnt="3"/>
      <dgm:spPr/>
    </dgm:pt>
    <dgm:pt modelId="{56B269BE-B28B-45F3-B0E2-28A10752D7BB}" type="pres">
      <dgm:prSet presAssocID="{770F0C43-8ECC-4621-AED8-305EF5574FAF}" presName="connectorText" presStyleLbl="sibTrans2D1" presStyleIdx="0" presStyleCnt="3"/>
      <dgm:spPr/>
    </dgm:pt>
    <dgm:pt modelId="{33DAD2AD-EDDB-4D32-922C-E6191F213BD8}" type="pres">
      <dgm:prSet presAssocID="{8A5C7454-5225-4953-ACAE-A42CBEE31263}" presName="node" presStyleLbl="node1" presStyleIdx="1" presStyleCnt="3">
        <dgm:presLayoutVars>
          <dgm:bulletEnabled val="1"/>
        </dgm:presLayoutVars>
      </dgm:prSet>
      <dgm:spPr/>
    </dgm:pt>
    <dgm:pt modelId="{6B149D13-1C41-4A13-927B-582A6C96C3EA}" type="pres">
      <dgm:prSet presAssocID="{20984A96-BBAC-47C4-B936-C56A2AE9D308}" presName="sibTrans" presStyleLbl="sibTrans2D1" presStyleIdx="1" presStyleCnt="3"/>
      <dgm:spPr/>
    </dgm:pt>
    <dgm:pt modelId="{A0723A3C-BA3F-4D50-A40F-C2A5D1600B87}" type="pres">
      <dgm:prSet presAssocID="{20984A96-BBAC-47C4-B936-C56A2AE9D308}" presName="connectorText" presStyleLbl="sibTrans2D1" presStyleIdx="1" presStyleCnt="3"/>
      <dgm:spPr/>
    </dgm:pt>
    <dgm:pt modelId="{1CB85DB5-49F8-46A0-A6BD-2E57BEDD09B0}" type="pres">
      <dgm:prSet presAssocID="{B4A15ED0-0AF5-4A5B-B79A-EF995557578F}" presName="node" presStyleLbl="node1" presStyleIdx="2" presStyleCnt="3">
        <dgm:presLayoutVars>
          <dgm:bulletEnabled val="1"/>
        </dgm:presLayoutVars>
      </dgm:prSet>
      <dgm:spPr/>
    </dgm:pt>
    <dgm:pt modelId="{7B039877-B79A-4EE4-BC8A-A3E45AB3112F}" type="pres">
      <dgm:prSet presAssocID="{A78747AF-4A28-4DCD-AE80-2ED8AACF0C04}" presName="sibTrans" presStyleLbl="sibTrans2D1" presStyleIdx="2" presStyleCnt="3"/>
      <dgm:spPr/>
    </dgm:pt>
    <dgm:pt modelId="{C4F8D332-A801-4A0D-8427-6B15D9FAD46B}" type="pres">
      <dgm:prSet presAssocID="{A78747AF-4A28-4DCD-AE80-2ED8AACF0C04}" presName="connectorText" presStyleLbl="sibTrans2D1" presStyleIdx="2" presStyleCnt="3"/>
      <dgm:spPr/>
    </dgm:pt>
  </dgm:ptLst>
  <dgm:cxnLst>
    <dgm:cxn modelId="{EEA47201-893C-41A7-85A1-29DC5763C37C}" type="presOf" srcId="{770F0C43-8ECC-4621-AED8-305EF5574FAF}" destId="{56B269BE-B28B-45F3-B0E2-28A10752D7BB}" srcOrd="1" destOrd="0" presId="urn:microsoft.com/office/officeart/2005/8/layout/cycle7"/>
    <dgm:cxn modelId="{71DAE30D-2BAB-461B-BDF0-CDADA580D0EE}" type="presOf" srcId="{770F0C43-8ECC-4621-AED8-305EF5574FAF}" destId="{600DCE70-1C87-40FD-B64D-9E940D9A0481}" srcOrd="0" destOrd="0" presId="urn:microsoft.com/office/officeart/2005/8/layout/cycle7"/>
    <dgm:cxn modelId="{E1D35024-C115-4E1A-BAF6-275527857113}" type="presOf" srcId="{4FFFD8B8-1085-4C18-8EFB-3B799B370BF6}" destId="{07AF59A0-AC2D-4C09-B6A3-E9D8839E02E1}" srcOrd="0" destOrd="0" presId="urn:microsoft.com/office/officeart/2005/8/layout/cycle7"/>
    <dgm:cxn modelId="{2E1B2B31-417E-4A00-AC82-A74C1DE4ABAB}" type="presOf" srcId="{20984A96-BBAC-47C4-B936-C56A2AE9D308}" destId="{6B149D13-1C41-4A13-927B-582A6C96C3EA}" srcOrd="0" destOrd="0" presId="urn:microsoft.com/office/officeart/2005/8/layout/cycle7"/>
    <dgm:cxn modelId="{83F93A33-1D47-4BE4-83F5-72A0FD97E94C}" type="presOf" srcId="{8A5C7454-5225-4953-ACAE-A42CBEE31263}" destId="{33DAD2AD-EDDB-4D32-922C-E6191F213BD8}" srcOrd="0" destOrd="0" presId="urn:microsoft.com/office/officeart/2005/8/layout/cycle7"/>
    <dgm:cxn modelId="{83EAA19A-90E6-4F08-9D34-3438891E7C22}" srcId="{7BB4646B-A293-4125-A7D4-506D250DCC92}" destId="{B4A15ED0-0AF5-4A5B-B79A-EF995557578F}" srcOrd="2" destOrd="0" parTransId="{5B9E3701-84EA-4CE2-BEAB-EEF1EDC2C7DD}" sibTransId="{A78747AF-4A28-4DCD-AE80-2ED8AACF0C04}"/>
    <dgm:cxn modelId="{1A7AABA8-3659-4A98-9E2B-E33577BEBF72}" type="presOf" srcId="{7BB4646B-A293-4125-A7D4-506D250DCC92}" destId="{AF15BE2E-169A-4BCE-B9C4-A0FDC81BC009}" srcOrd="0" destOrd="0" presId="urn:microsoft.com/office/officeart/2005/8/layout/cycle7"/>
    <dgm:cxn modelId="{2DAB9BA9-B0D3-4CC7-9EF1-8B06D8E37EB0}" type="presOf" srcId="{B4A15ED0-0AF5-4A5B-B79A-EF995557578F}" destId="{1CB85DB5-49F8-46A0-A6BD-2E57BEDD09B0}" srcOrd="0" destOrd="0" presId="urn:microsoft.com/office/officeart/2005/8/layout/cycle7"/>
    <dgm:cxn modelId="{3DFB92BE-767A-4EB5-9DBD-63935FCA0690}" srcId="{7BB4646B-A293-4125-A7D4-506D250DCC92}" destId="{4FFFD8B8-1085-4C18-8EFB-3B799B370BF6}" srcOrd="0" destOrd="0" parTransId="{6A54B6E4-58FB-4198-BB08-3B2FA623C106}" sibTransId="{770F0C43-8ECC-4621-AED8-305EF5574FAF}"/>
    <dgm:cxn modelId="{45F30DD7-5A33-4710-869D-63FEC80C7114}" type="presOf" srcId="{A78747AF-4A28-4DCD-AE80-2ED8AACF0C04}" destId="{C4F8D332-A801-4A0D-8427-6B15D9FAD46B}" srcOrd="1" destOrd="0" presId="urn:microsoft.com/office/officeart/2005/8/layout/cycle7"/>
    <dgm:cxn modelId="{56C390E5-9341-4F3C-A639-18ED9AB1D635}" srcId="{7BB4646B-A293-4125-A7D4-506D250DCC92}" destId="{8A5C7454-5225-4953-ACAE-A42CBEE31263}" srcOrd="1" destOrd="0" parTransId="{6C4AB516-C6BF-493F-BB58-271125D2EFCA}" sibTransId="{20984A96-BBAC-47C4-B936-C56A2AE9D308}"/>
    <dgm:cxn modelId="{AA2814FB-530D-4412-A2D7-61FF82FB5775}" type="presOf" srcId="{20984A96-BBAC-47C4-B936-C56A2AE9D308}" destId="{A0723A3C-BA3F-4D50-A40F-C2A5D1600B87}" srcOrd="1" destOrd="0" presId="urn:microsoft.com/office/officeart/2005/8/layout/cycle7"/>
    <dgm:cxn modelId="{36FA47FD-CA8D-40ED-8D64-84593C4147D2}" type="presOf" srcId="{A78747AF-4A28-4DCD-AE80-2ED8AACF0C04}" destId="{7B039877-B79A-4EE4-BC8A-A3E45AB3112F}" srcOrd="0" destOrd="0" presId="urn:microsoft.com/office/officeart/2005/8/layout/cycle7"/>
    <dgm:cxn modelId="{B8B7F101-14DB-4A9E-9029-B75FA0A215EB}" type="presParOf" srcId="{AF15BE2E-169A-4BCE-B9C4-A0FDC81BC009}" destId="{07AF59A0-AC2D-4C09-B6A3-E9D8839E02E1}" srcOrd="0" destOrd="0" presId="urn:microsoft.com/office/officeart/2005/8/layout/cycle7"/>
    <dgm:cxn modelId="{9D1C3D8A-8A71-4D62-BC7E-C6256020C74A}" type="presParOf" srcId="{AF15BE2E-169A-4BCE-B9C4-A0FDC81BC009}" destId="{600DCE70-1C87-40FD-B64D-9E940D9A0481}" srcOrd="1" destOrd="0" presId="urn:microsoft.com/office/officeart/2005/8/layout/cycle7"/>
    <dgm:cxn modelId="{43F3FFC0-4F77-47D8-AA9B-E26131035EF2}" type="presParOf" srcId="{600DCE70-1C87-40FD-B64D-9E940D9A0481}" destId="{56B269BE-B28B-45F3-B0E2-28A10752D7BB}" srcOrd="0" destOrd="0" presId="urn:microsoft.com/office/officeart/2005/8/layout/cycle7"/>
    <dgm:cxn modelId="{D6ABAEF6-A1EA-4F3E-9FA0-54DF680BFC02}" type="presParOf" srcId="{AF15BE2E-169A-4BCE-B9C4-A0FDC81BC009}" destId="{33DAD2AD-EDDB-4D32-922C-E6191F213BD8}" srcOrd="2" destOrd="0" presId="urn:microsoft.com/office/officeart/2005/8/layout/cycle7"/>
    <dgm:cxn modelId="{89180DF1-0A51-4327-9130-40BFB84D7D9E}" type="presParOf" srcId="{AF15BE2E-169A-4BCE-B9C4-A0FDC81BC009}" destId="{6B149D13-1C41-4A13-927B-582A6C96C3EA}" srcOrd="3" destOrd="0" presId="urn:microsoft.com/office/officeart/2005/8/layout/cycle7"/>
    <dgm:cxn modelId="{A2F71C20-805B-4F49-A7D0-73DFF94460FE}" type="presParOf" srcId="{6B149D13-1C41-4A13-927B-582A6C96C3EA}" destId="{A0723A3C-BA3F-4D50-A40F-C2A5D1600B87}" srcOrd="0" destOrd="0" presId="urn:microsoft.com/office/officeart/2005/8/layout/cycle7"/>
    <dgm:cxn modelId="{06E560CD-D783-46C5-9665-4F7A0A7E2BB5}" type="presParOf" srcId="{AF15BE2E-169A-4BCE-B9C4-A0FDC81BC009}" destId="{1CB85DB5-49F8-46A0-A6BD-2E57BEDD09B0}" srcOrd="4" destOrd="0" presId="urn:microsoft.com/office/officeart/2005/8/layout/cycle7"/>
    <dgm:cxn modelId="{734C3EA7-4B4C-4039-ADBD-7AF67B912EBD}" type="presParOf" srcId="{AF15BE2E-169A-4BCE-B9C4-A0FDC81BC009}" destId="{7B039877-B79A-4EE4-BC8A-A3E45AB3112F}" srcOrd="5" destOrd="0" presId="urn:microsoft.com/office/officeart/2005/8/layout/cycle7"/>
    <dgm:cxn modelId="{06CD2974-C110-4BA1-A0AB-BFF53E046FC5}" type="presParOf" srcId="{7B039877-B79A-4EE4-BC8A-A3E45AB3112F}" destId="{C4F8D332-A801-4A0D-8427-6B15D9FAD46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4646B-A293-4125-A7D4-506D250DCC9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4FFFD8B8-1085-4C18-8EFB-3B799B370BF6}">
      <dgm:prSet phldrT="[Text]"/>
      <dgm:spPr/>
      <dgm:t>
        <a:bodyPr/>
        <a:lstStyle/>
        <a:p>
          <a:r>
            <a:rPr lang="en-GB" dirty="0"/>
            <a:t>School</a:t>
          </a:r>
        </a:p>
      </dgm:t>
    </dgm:pt>
    <dgm:pt modelId="{6A54B6E4-58FB-4198-BB08-3B2FA623C106}" type="parTrans" cxnId="{3DFB92BE-767A-4EB5-9DBD-63935FCA0690}">
      <dgm:prSet/>
      <dgm:spPr/>
      <dgm:t>
        <a:bodyPr/>
        <a:lstStyle/>
        <a:p>
          <a:endParaRPr lang="en-GB"/>
        </a:p>
      </dgm:t>
    </dgm:pt>
    <dgm:pt modelId="{770F0C43-8ECC-4621-AED8-305EF5574FAF}" type="sibTrans" cxnId="{3DFB92BE-767A-4EB5-9DBD-63935FCA0690}">
      <dgm:prSet/>
      <dgm:spPr/>
      <dgm:t>
        <a:bodyPr/>
        <a:lstStyle/>
        <a:p>
          <a:endParaRPr lang="en-GB"/>
        </a:p>
      </dgm:t>
    </dgm:pt>
    <dgm:pt modelId="{8A5C7454-5225-4953-ACAE-A42CBEE31263}">
      <dgm:prSet phldrT="[Text]"/>
      <dgm:spPr/>
      <dgm:t>
        <a:bodyPr/>
        <a:lstStyle/>
        <a:p>
          <a:r>
            <a:rPr lang="en-GB" dirty="0"/>
            <a:t>Home</a:t>
          </a:r>
        </a:p>
      </dgm:t>
    </dgm:pt>
    <dgm:pt modelId="{6C4AB516-C6BF-493F-BB58-271125D2EFCA}" type="parTrans" cxnId="{56C390E5-9341-4F3C-A639-18ED9AB1D635}">
      <dgm:prSet/>
      <dgm:spPr/>
      <dgm:t>
        <a:bodyPr/>
        <a:lstStyle/>
        <a:p>
          <a:endParaRPr lang="en-GB"/>
        </a:p>
      </dgm:t>
    </dgm:pt>
    <dgm:pt modelId="{20984A96-BBAC-47C4-B936-C56A2AE9D308}" type="sibTrans" cxnId="{56C390E5-9341-4F3C-A639-18ED9AB1D635}">
      <dgm:prSet/>
      <dgm:spPr/>
      <dgm:t>
        <a:bodyPr/>
        <a:lstStyle/>
        <a:p>
          <a:endParaRPr lang="en-GB"/>
        </a:p>
      </dgm:t>
    </dgm:pt>
    <dgm:pt modelId="{B4A15ED0-0AF5-4A5B-B79A-EF995557578F}">
      <dgm:prSet phldrT="[Text]"/>
      <dgm:spPr/>
      <dgm:t>
        <a:bodyPr/>
        <a:lstStyle/>
        <a:p>
          <a:r>
            <a:rPr lang="en-GB" dirty="0"/>
            <a:t>Pupil</a:t>
          </a:r>
        </a:p>
      </dgm:t>
    </dgm:pt>
    <dgm:pt modelId="{5B9E3701-84EA-4CE2-BEAB-EEF1EDC2C7DD}" type="parTrans" cxnId="{83EAA19A-90E6-4F08-9D34-3438891E7C22}">
      <dgm:prSet/>
      <dgm:spPr/>
      <dgm:t>
        <a:bodyPr/>
        <a:lstStyle/>
        <a:p>
          <a:endParaRPr lang="en-GB"/>
        </a:p>
      </dgm:t>
    </dgm:pt>
    <dgm:pt modelId="{A78747AF-4A28-4DCD-AE80-2ED8AACF0C04}" type="sibTrans" cxnId="{83EAA19A-90E6-4F08-9D34-3438891E7C22}">
      <dgm:prSet/>
      <dgm:spPr/>
      <dgm:t>
        <a:bodyPr/>
        <a:lstStyle/>
        <a:p>
          <a:endParaRPr lang="en-GB"/>
        </a:p>
      </dgm:t>
    </dgm:pt>
    <dgm:pt modelId="{AF15BE2E-169A-4BCE-B9C4-A0FDC81BC009}" type="pres">
      <dgm:prSet presAssocID="{7BB4646B-A293-4125-A7D4-506D250DCC92}" presName="Name0" presStyleCnt="0">
        <dgm:presLayoutVars>
          <dgm:dir/>
          <dgm:resizeHandles val="exact"/>
        </dgm:presLayoutVars>
      </dgm:prSet>
      <dgm:spPr/>
    </dgm:pt>
    <dgm:pt modelId="{07AF59A0-AC2D-4C09-B6A3-E9D8839E02E1}" type="pres">
      <dgm:prSet presAssocID="{4FFFD8B8-1085-4C18-8EFB-3B799B370BF6}" presName="node" presStyleLbl="node1" presStyleIdx="0" presStyleCnt="3" custRadScaleRad="99232">
        <dgm:presLayoutVars>
          <dgm:bulletEnabled val="1"/>
        </dgm:presLayoutVars>
      </dgm:prSet>
      <dgm:spPr/>
    </dgm:pt>
    <dgm:pt modelId="{600DCE70-1C87-40FD-B64D-9E940D9A0481}" type="pres">
      <dgm:prSet presAssocID="{770F0C43-8ECC-4621-AED8-305EF5574FAF}" presName="sibTrans" presStyleLbl="sibTrans2D1" presStyleIdx="0" presStyleCnt="3"/>
      <dgm:spPr/>
    </dgm:pt>
    <dgm:pt modelId="{56B269BE-B28B-45F3-B0E2-28A10752D7BB}" type="pres">
      <dgm:prSet presAssocID="{770F0C43-8ECC-4621-AED8-305EF5574FAF}" presName="connectorText" presStyleLbl="sibTrans2D1" presStyleIdx="0" presStyleCnt="3"/>
      <dgm:spPr/>
    </dgm:pt>
    <dgm:pt modelId="{33DAD2AD-EDDB-4D32-922C-E6191F213BD8}" type="pres">
      <dgm:prSet presAssocID="{8A5C7454-5225-4953-ACAE-A42CBEE31263}" presName="node" presStyleLbl="node1" presStyleIdx="1" presStyleCnt="3">
        <dgm:presLayoutVars>
          <dgm:bulletEnabled val="1"/>
        </dgm:presLayoutVars>
      </dgm:prSet>
      <dgm:spPr/>
    </dgm:pt>
    <dgm:pt modelId="{6B149D13-1C41-4A13-927B-582A6C96C3EA}" type="pres">
      <dgm:prSet presAssocID="{20984A96-BBAC-47C4-B936-C56A2AE9D308}" presName="sibTrans" presStyleLbl="sibTrans2D1" presStyleIdx="1" presStyleCnt="3"/>
      <dgm:spPr/>
    </dgm:pt>
    <dgm:pt modelId="{A0723A3C-BA3F-4D50-A40F-C2A5D1600B87}" type="pres">
      <dgm:prSet presAssocID="{20984A96-BBAC-47C4-B936-C56A2AE9D308}" presName="connectorText" presStyleLbl="sibTrans2D1" presStyleIdx="1" presStyleCnt="3"/>
      <dgm:spPr/>
    </dgm:pt>
    <dgm:pt modelId="{1CB85DB5-49F8-46A0-A6BD-2E57BEDD09B0}" type="pres">
      <dgm:prSet presAssocID="{B4A15ED0-0AF5-4A5B-B79A-EF995557578F}" presName="node" presStyleLbl="node1" presStyleIdx="2" presStyleCnt="3">
        <dgm:presLayoutVars>
          <dgm:bulletEnabled val="1"/>
        </dgm:presLayoutVars>
      </dgm:prSet>
      <dgm:spPr/>
    </dgm:pt>
    <dgm:pt modelId="{7B039877-B79A-4EE4-BC8A-A3E45AB3112F}" type="pres">
      <dgm:prSet presAssocID="{A78747AF-4A28-4DCD-AE80-2ED8AACF0C04}" presName="sibTrans" presStyleLbl="sibTrans2D1" presStyleIdx="2" presStyleCnt="3"/>
      <dgm:spPr/>
    </dgm:pt>
    <dgm:pt modelId="{C4F8D332-A801-4A0D-8427-6B15D9FAD46B}" type="pres">
      <dgm:prSet presAssocID="{A78747AF-4A28-4DCD-AE80-2ED8AACF0C04}" presName="connectorText" presStyleLbl="sibTrans2D1" presStyleIdx="2" presStyleCnt="3"/>
      <dgm:spPr/>
    </dgm:pt>
  </dgm:ptLst>
  <dgm:cxnLst>
    <dgm:cxn modelId="{EEA47201-893C-41A7-85A1-29DC5763C37C}" type="presOf" srcId="{770F0C43-8ECC-4621-AED8-305EF5574FAF}" destId="{56B269BE-B28B-45F3-B0E2-28A10752D7BB}" srcOrd="1" destOrd="0" presId="urn:microsoft.com/office/officeart/2005/8/layout/cycle7"/>
    <dgm:cxn modelId="{71DAE30D-2BAB-461B-BDF0-CDADA580D0EE}" type="presOf" srcId="{770F0C43-8ECC-4621-AED8-305EF5574FAF}" destId="{600DCE70-1C87-40FD-B64D-9E940D9A0481}" srcOrd="0" destOrd="0" presId="urn:microsoft.com/office/officeart/2005/8/layout/cycle7"/>
    <dgm:cxn modelId="{E1D35024-C115-4E1A-BAF6-275527857113}" type="presOf" srcId="{4FFFD8B8-1085-4C18-8EFB-3B799B370BF6}" destId="{07AF59A0-AC2D-4C09-B6A3-E9D8839E02E1}" srcOrd="0" destOrd="0" presId="urn:microsoft.com/office/officeart/2005/8/layout/cycle7"/>
    <dgm:cxn modelId="{2E1B2B31-417E-4A00-AC82-A74C1DE4ABAB}" type="presOf" srcId="{20984A96-BBAC-47C4-B936-C56A2AE9D308}" destId="{6B149D13-1C41-4A13-927B-582A6C96C3EA}" srcOrd="0" destOrd="0" presId="urn:microsoft.com/office/officeart/2005/8/layout/cycle7"/>
    <dgm:cxn modelId="{83F93A33-1D47-4BE4-83F5-72A0FD97E94C}" type="presOf" srcId="{8A5C7454-5225-4953-ACAE-A42CBEE31263}" destId="{33DAD2AD-EDDB-4D32-922C-E6191F213BD8}" srcOrd="0" destOrd="0" presId="urn:microsoft.com/office/officeart/2005/8/layout/cycle7"/>
    <dgm:cxn modelId="{83EAA19A-90E6-4F08-9D34-3438891E7C22}" srcId="{7BB4646B-A293-4125-A7D4-506D250DCC92}" destId="{B4A15ED0-0AF5-4A5B-B79A-EF995557578F}" srcOrd="2" destOrd="0" parTransId="{5B9E3701-84EA-4CE2-BEAB-EEF1EDC2C7DD}" sibTransId="{A78747AF-4A28-4DCD-AE80-2ED8AACF0C04}"/>
    <dgm:cxn modelId="{1A7AABA8-3659-4A98-9E2B-E33577BEBF72}" type="presOf" srcId="{7BB4646B-A293-4125-A7D4-506D250DCC92}" destId="{AF15BE2E-169A-4BCE-B9C4-A0FDC81BC009}" srcOrd="0" destOrd="0" presId="urn:microsoft.com/office/officeart/2005/8/layout/cycle7"/>
    <dgm:cxn modelId="{2DAB9BA9-B0D3-4CC7-9EF1-8B06D8E37EB0}" type="presOf" srcId="{B4A15ED0-0AF5-4A5B-B79A-EF995557578F}" destId="{1CB85DB5-49F8-46A0-A6BD-2E57BEDD09B0}" srcOrd="0" destOrd="0" presId="urn:microsoft.com/office/officeart/2005/8/layout/cycle7"/>
    <dgm:cxn modelId="{3DFB92BE-767A-4EB5-9DBD-63935FCA0690}" srcId="{7BB4646B-A293-4125-A7D4-506D250DCC92}" destId="{4FFFD8B8-1085-4C18-8EFB-3B799B370BF6}" srcOrd="0" destOrd="0" parTransId="{6A54B6E4-58FB-4198-BB08-3B2FA623C106}" sibTransId="{770F0C43-8ECC-4621-AED8-305EF5574FAF}"/>
    <dgm:cxn modelId="{45F30DD7-5A33-4710-869D-63FEC80C7114}" type="presOf" srcId="{A78747AF-4A28-4DCD-AE80-2ED8AACF0C04}" destId="{C4F8D332-A801-4A0D-8427-6B15D9FAD46B}" srcOrd="1" destOrd="0" presId="urn:microsoft.com/office/officeart/2005/8/layout/cycle7"/>
    <dgm:cxn modelId="{56C390E5-9341-4F3C-A639-18ED9AB1D635}" srcId="{7BB4646B-A293-4125-A7D4-506D250DCC92}" destId="{8A5C7454-5225-4953-ACAE-A42CBEE31263}" srcOrd="1" destOrd="0" parTransId="{6C4AB516-C6BF-493F-BB58-271125D2EFCA}" sibTransId="{20984A96-BBAC-47C4-B936-C56A2AE9D308}"/>
    <dgm:cxn modelId="{AA2814FB-530D-4412-A2D7-61FF82FB5775}" type="presOf" srcId="{20984A96-BBAC-47C4-B936-C56A2AE9D308}" destId="{A0723A3C-BA3F-4D50-A40F-C2A5D1600B87}" srcOrd="1" destOrd="0" presId="urn:microsoft.com/office/officeart/2005/8/layout/cycle7"/>
    <dgm:cxn modelId="{36FA47FD-CA8D-40ED-8D64-84593C4147D2}" type="presOf" srcId="{A78747AF-4A28-4DCD-AE80-2ED8AACF0C04}" destId="{7B039877-B79A-4EE4-BC8A-A3E45AB3112F}" srcOrd="0" destOrd="0" presId="urn:microsoft.com/office/officeart/2005/8/layout/cycle7"/>
    <dgm:cxn modelId="{B8B7F101-14DB-4A9E-9029-B75FA0A215EB}" type="presParOf" srcId="{AF15BE2E-169A-4BCE-B9C4-A0FDC81BC009}" destId="{07AF59A0-AC2D-4C09-B6A3-E9D8839E02E1}" srcOrd="0" destOrd="0" presId="urn:microsoft.com/office/officeart/2005/8/layout/cycle7"/>
    <dgm:cxn modelId="{9D1C3D8A-8A71-4D62-BC7E-C6256020C74A}" type="presParOf" srcId="{AF15BE2E-169A-4BCE-B9C4-A0FDC81BC009}" destId="{600DCE70-1C87-40FD-B64D-9E940D9A0481}" srcOrd="1" destOrd="0" presId="urn:microsoft.com/office/officeart/2005/8/layout/cycle7"/>
    <dgm:cxn modelId="{43F3FFC0-4F77-47D8-AA9B-E26131035EF2}" type="presParOf" srcId="{600DCE70-1C87-40FD-B64D-9E940D9A0481}" destId="{56B269BE-B28B-45F3-B0E2-28A10752D7BB}" srcOrd="0" destOrd="0" presId="urn:microsoft.com/office/officeart/2005/8/layout/cycle7"/>
    <dgm:cxn modelId="{D6ABAEF6-A1EA-4F3E-9FA0-54DF680BFC02}" type="presParOf" srcId="{AF15BE2E-169A-4BCE-B9C4-A0FDC81BC009}" destId="{33DAD2AD-EDDB-4D32-922C-E6191F213BD8}" srcOrd="2" destOrd="0" presId="urn:microsoft.com/office/officeart/2005/8/layout/cycle7"/>
    <dgm:cxn modelId="{89180DF1-0A51-4327-9130-40BFB84D7D9E}" type="presParOf" srcId="{AF15BE2E-169A-4BCE-B9C4-A0FDC81BC009}" destId="{6B149D13-1C41-4A13-927B-582A6C96C3EA}" srcOrd="3" destOrd="0" presId="urn:microsoft.com/office/officeart/2005/8/layout/cycle7"/>
    <dgm:cxn modelId="{A2F71C20-805B-4F49-A7D0-73DFF94460FE}" type="presParOf" srcId="{6B149D13-1C41-4A13-927B-582A6C96C3EA}" destId="{A0723A3C-BA3F-4D50-A40F-C2A5D1600B87}" srcOrd="0" destOrd="0" presId="urn:microsoft.com/office/officeart/2005/8/layout/cycle7"/>
    <dgm:cxn modelId="{06E560CD-D783-46C5-9665-4F7A0A7E2BB5}" type="presParOf" srcId="{AF15BE2E-169A-4BCE-B9C4-A0FDC81BC009}" destId="{1CB85DB5-49F8-46A0-A6BD-2E57BEDD09B0}" srcOrd="4" destOrd="0" presId="urn:microsoft.com/office/officeart/2005/8/layout/cycle7"/>
    <dgm:cxn modelId="{734C3EA7-4B4C-4039-ADBD-7AF67B912EBD}" type="presParOf" srcId="{AF15BE2E-169A-4BCE-B9C4-A0FDC81BC009}" destId="{7B039877-B79A-4EE4-BC8A-A3E45AB3112F}" srcOrd="5" destOrd="0" presId="urn:microsoft.com/office/officeart/2005/8/layout/cycle7"/>
    <dgm:cxn modelId="{06CD2974-C110-4BA1-A0AB-BFF53E046FC5}" type="presParOf" srcId="{7B039877-B79A-4EE4-BC8A-A3E45AB3112F}" destId="{C4F8D332-A801-4A0D-8427-6B15D9FAD46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F59A0-AC2D-4C09-B6A3-E9D8839E02E1}">
      <dsp:nvSpPr>
        <dsp:cNvPr id="0" name=""/>
        <dsp:cNvSpPr/>
      </dsp:nvSpPr>
      <dsp:spPr>
        <a:xfrm>
          <a:off x="2545528" y="13727"/>
          <a:ext cx="1759458" cy="879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School</a:t>
          </a:r>
        </a:p>
      </dsp:txBody>
      <dsp:txXfrm>
        <a:off x="2571294" y="39493"/>
        <a:ext cx="1707926" cy="828197"/>
      </dsp:txXfrm>
    </dsp:sp>
    <dsp:sp modelId="{600DCE70-1C87-40FD-B64D-9E940D9A0481}">
      <dsp:nvSpPr>
        <dsp:cNvPr id="0" name=""/>
        <dsp:cNvSpPr/>
      </dsp:nvSpPr>
      <dsp:spPr>
        <a:xfrm rot="3592349">
          <a:off x="3693349" y="1550934"/>
          <a:ext cx="916123" cy="30790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785721" y="1612515"/>
        <a:ext cx="731380" cy="184743"/>
      </dsp:txXfrm>
    </dsp:sp>
    <dsp:sp modelId="{33DAD2AD-EDDB-4D32-922C-E6191F213BD8}">
      <dsp:nvSpPr>
        <dsp:cNvPr id="0" name=""/>
        <dsp:cNvSpPr/>
      </dsp:nvSpPr>
      <dsp:spPr>
        <a:xfrm>
          <a:off x="3997835" y="2516317"/>
          <a:ext cx="1759458" cy="879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Home</a:t>
          </a:r>
        </a:p>
      </dsp:txBody>
      <dsp:txXfrm>
        <a:off x="4023601" y="2542083"/>
        <a:ext cx="1707926" cy="828197"/>
      </dsp:txXfrm>
    </dsp:sp>
    <dsp:sp modelId="{6B149D13-1C41-4A13-927B-582A6C96C3EA}">
      <dsp:nvSpPr>
        <dsp:cNvPr id="0" name=""/>
        <dsp:cNvSpPr/>
      </dsp:nvSpPr>
      <dsp:spPr>
        <a:xfrm rot="10800000">
          <a:off x="2967196" y="2802229"/>
          <a:ext cx="916123" cy="30790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059567" y="2863810"/>
        <a:ext cx="731380" cy="184743"/>
      </dsp:txXfrm>
    </dsp:sp>
    <dsp:sp modelId="{1CB85DB5-49F8-46A0-A6BD-2E57BEDD09B0}">
      <dsp:nvSpPr>
        <dsp:cNvPr id="0" name=""/>
        <dsp:cNvSpPr/>
      </dsp:nvSpPr>
      <dsp:spPr>
        <a:xfrm>
          <a:off x="1093222" y="2516317"/>
          <a:ext cx="1759458" cy="879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Pupil</a:t>
          </a:r>
        </a:p>
      </dsp:txBody>
      <dsp:txXfrm>
        <a:off x="1118988" y="2542083"/>
        <a:ext cx="1707926" cy="828197"/>
      </dsp:txXfrm>
    </dsp:sp>
    <dsp:sp modelId="{7B039877-B79A-4EE4-BC8A-A3E45AB3112F}">
      <dsp:nvSpPr>
        <dsp:cNvPr id="0" name=""/>
        <dsp:cNvSpPr/>
      </dsp:nvSpPr>
      <dsp:spPr>
        <a:xfrm rot="18007651">
          <a:off x="2241043" y="1550934"/>
          <a:ext cx="916123" cy="30790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333415" y="1612515"/>
        <a:ext cx="731380" cy="18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F59A0-AC2D-4C09-B6A3-E9D8839E02E1}">
      <dsp:nvSpPr>
        <dsp:cNvPr id="0" name=""/>
        <dsp:cNvSpPr/>
      </dsp:nvSpPr>
      <dsp:spPr>
        <a:xfrm>
          <a:off x="2545528" y="13727"/>
          <a:ext cx="1759458" cy="879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School</a:t>
          </a:r>
        </a:p>
      </dsp:txBody>
      <dsp:txXfrm>
        <a:off x="2571294" y="39493"/>
        <a:ext cx="1707926" cy="828197"/>
      </dsp:txXfrm>
    </dsp:sp>
    <dsp:sp modelId="{600DCE70-1C87-40FD-B64D-9E940D9A0481}">
      <dsp:nvSpPr>
        <dsp:cNvPr id="0" name=""/>
        <dsp:cNvSpPr/>
      </dsp:nvSpPr>
      <dsp:spPr>
        <a:xfrm rot="3592349">
          <a:off x="3693349" y="1550934"/>
          <a:ext cx="916123" cy="30790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785721" y="1612515"/>
        <a:ext cx="731380" cy="184743"/>
      </dsp:txXfrm>
    </dsp:sp>
    <dsp:sp modelId="{33DAD2AD-EDDB-4D32-922C-E6191F213BD8}">
      <dsp:nvSpPr>
        <dsp:cNvPr id="0" name=""/>
        <dsp:cNvSpPr/>
      </dsp:nvSpPr>
      <dsp:spPr>
        <a:xfrm>
          <a:off x="3997835" y="2516317"/>
          <a:ext cx="1759458" cy="879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Home</a:t>
          </a:r>
        </a:p>
      </dsp:txBody>
      <dsp:txXfrm>
        <a:off x="4023601" y="2542083"/>
        <a:ext cx="1707926" cy="828197"/>
      </dsp:txXfrm>
    </dsp:sp>
    <dsp:sp modelId="{6B149D13-1C41-4A13-927B-582A6C96C3EA}">
      <dsp:nvSpPr>
        <dsp:cNvPr id="0" name=""/>
        <dsp:cNvSpPr/>
      </dsp:nvSpPr>
      <dsp:spPr>
        <a:xfrm rot="10800000">
          <a:off x="2967196" y="2802229"/>
          <a:ext cx="916123" cy="30790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059567" y="2863810"/>
        <a:ext cx="731380" cy="184743"/>
      </dsp:txXfrm>
    </dsp:sp>
    <dsp:sp modelId="{1CB85DB5-49F8-46A0-A6BD-2E57BEDD09B0}">
      <dsp:nvSpPr>
        <dsp:cNvPr id="0" name=""/>
        <dsp:cNvSpPr/>
      </dsp:nvSpPr>
      <dsp:spPr>
        <a:xfrm>
          <a:off x="1093222" y="2516317"/>
          <a:ext cx="1759458" cy="879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Pupil</a:t>
          </a:r>
        </a:p>
      </dsp:txBody>
      <dsp:txXfrm>
        <a:off x="1118988" y="2542083"/>
        <a:ext cx="1707926" cy="828197"/>
      </dsp:txXfrm>
    </dsp:sp>
    <dsp:sp modelId="{7B039877-B79A-4EE4-BC8A-A3E45AB3112F}">
      <dsp:nvSpPr>
        <dsp:cNvPr id="0" name=""/>
        <dsp:cNvSpPr/>
      </dsp:nvSpPr>
      <dsp:spPr>
        <a:xfrm rot="18007651">
          <a:off x="2241043" y="1550934"/>
          <a:ext cx="916123" cy="30790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333415" y="1612515"/>
        <a:ext cx="731380" cy="18474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5ACD2-CC84-432E-A4C5-99E7B66BD7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95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10</a:t>
            </a:fld>
            <a:endParaRPr lang="en-GB"/>
          </a:p>
        </p:txBody>
      </p:sp>
    </p:spTree>
    <p:extLst>
      <p:ext uri="{BB962C8B-B14F-4D97-AF65-F5344CB8AC3E}">
        <p14:creationId xmlns:p14="http://schemas.microsoft.com/office/powerpoint/2010/main" val="421705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11</a:t>
            </a:fld>
            <a:endParaRPr lang="en-GB"/>
          </a:p>
        </p:txBody>
      </p:sp>
    </p:spTree>
    <p:extLst>
      <p:ext uri="{BB962C8B-B14F-4D97-AF65-F5344CB8AC3E}">
        <p14:creationId xmlns:p14="http://schemas.microsoft.com/office/powerpoint/2010/main" val="423394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12</a:t>
            </a:fld>
            <a:endParaRPr lang="en-GB"/>
          </a:p>
        </p:txBody>
      </p:sp>
    </p:spTree>
    <p:extLst>
      <p:ext uri="{BB962C8B-B14F-4D97-AF65-F5344CB8AC3E}">
        <p14:creationId xmlns:p14="http://schemas.microsoft.com/office/powerpoint/2010/main" val="66339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13</a:t>
            </a:fld>
            <a:endParaRPr lang="en-GB"/>
          </a:p>
        </p:txBody>
      </p:sp>
    </p:spTree>
    <p:extLst>
      <p:ext uri="{BB962C8B-B14F-4D97-AF65-F5344CB8AC3E}">
        <p14:creationId xmlns:p14="http://schemas.microsoft.com/office/powerpoint/2010/main" val="3930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14</a:t>
            </a:fld>
            <a:endParaRPr lang="en-GB"/>
          </a:p>
        </p:txBody>
      </p:sp>
    </p:spTree>
    <p:extLst>
      <p:ext uri="{BB962C8B-B14F-4D97-AF65-F5344CB8AC3E}">
        <p14:creationId xmlns:p14="http://schemas.microsoft.com/office/powerpoint/2010/main" val="356884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15</a:t>
            </a:fld>
            <a:endParaRPr lang="en-GB"/>
          </a:p>
        </p:txBody>
      </p:sp>
    </p:spTree>
    <p:extLst>
      <p:ext uri="{BB962C8B-B14F-4D97-AF65-F5344CB8AC3E}">
        <p14:creationId xmlns:p14="http://schemas.microsoft.com/office/powerpoint/2010/main" val="329213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16</a:t>
            </a:fld>
            <a:endParaRPr lang="en-GB"/>
          </a:p>
        </p:txBody>
      </p:sp>
    </p:spTree>
    <p:extLst>
      <p:ext uri="{BB962C8B-B14F-4D97-AF65-F5344CB8AC3E}">
        <p14:creationId xmlns:p14="http://schemas.microsoft.com/office/powerpoint/2010/main" val="79914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2</a:t>
            </a:fld>
            <a:endParaRPr lang="en-GB"/>
          </a:p>
        </p:txBody>
      </p:sp>
    </p:spTree>
    <p:extLst>
      <p:ext uri="{BB962C8B-B14F-4D97-AF65-F5344CB8AC3E}">
        <p14:creationId xmlns:p14="http://schemas.microsoft.com/office/powerpoint/2010/main" val="298062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3</a:t>
            </a:fld>
            <a:endParaRPr lang="en-GB"/>
          </a:p>
        </p:txBody>
      </p:sp>
    </p:spTree>
    <p:extLst>
      <p:ext uri="{BB962C8B-B14F-4D97-AF65-F5344CB8AC3E}">
        <p14:creationId xmlns:p14="http://schemas.microsoft.com/office/powerpoint/2010/main" val="38453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4</a:t>
            </a:fld>
            <a:endParaRPr lang="en-GB"/>
          </a:p>
        </p:txBody>
      </p:sp>
    </p:spTree>
    <p:extLst>
      <p:ext uri="{BB962C8B-B14F-4D97-AF65-F5344CB8AC3E}">
        <p14:creationId xmlns:p14="http://schemas.microsoft.com/office/powerpoint/2010/main" val="281546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5</a:t>
            </a:fld>
            <a:endParaRPr lang="en-GB"/>
          </a:p>
        </p:txBody>
      </p:sp>
    </p:spTree>
    <p:extLst>
      <p:ext uri="{BB962C8B-B14F-4D97-AF65-F5344CB8AC3E}">
        <p14:creationId xmlns:p14="http://schemas.microsoft.com/office/powerpoint/2010/main" val="37445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6</a:t>
            </a:fld>
            <a:endParaRPr lang="en-GB"/>
          </a:p>
        </p:txBody>
      </p:sp>
    </p:spTree>
    <p:extLst>
      <p:ext uri="{BB962C8B-B14F-4D97-AF65-F5344CB8AC3E}">
        <p14:creationId xmlns:p14="http://schemas.microsoft.com/office/powerpoint/2010/main" val="115337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7</a:t>
            </a:fld>
            <a:endParaRPr lang="en-GB"/>
          </a:p>
        </p:txBody>
      </p:sp>
    </p:spTree>
    <p:extLst>
      <p:ext uri="{BB962C8B-B14F-4D97-AF65-F5344CB8AC3E}">
        <p14:creationId xmlns:p14="http://schemas.microsoft.com/office/powerpoint/2010/main" val="383769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8</a:t>
            </a:fld>
            <a:endParaRPr lang="en-GB"/>
          </a:p>
        </p:txBody>
      </p:sp>
    </p:spTree>
    <p:extLst>
      <p:ext uri="{BB962C8B-B14F-4D97-AF65-F5344CB8AC3E}">
        <p14:creationId xmlns:p14="http://schemas.microsoft.com/office/powerpoint/2010/main" val="37445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65ACD2-CC84-432E-A4C5-99E7B66BD744}" type="slidenum">
              <a:rPr lang="en-GB" smtClean="0"/>
              <a:t>9</a:t>
            </a:fld>
            <a:endParaRPr lang="en-GB"/>
          </a:p>
        </p:txBody>
      </p:sp>
    </p:spTree>
    <p:extLst>
      <p:ext uri="{BB962C8B-B14F-4D97-AF65-F5344CB8AC3E}">
        <p14:creationId xmlns:p14="http://schemas.microsoft.com/office/powerpoint/2010/main" val="49322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F98F-8F53-4AC4-B859-D084B3B9BC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59B19C1-6642-4385-ADE2-A4B92A64F0A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4090D0-9389-4738-AB5F-E3F1C329B62E}"/>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5" name="Footer Placeholder 4">
            <a:extLst>
              <a:ext uri="{FF2B5EF4-FFF2-40B4-BE49-F238E27FC236}">
                <a16:creationId xmlns:a16="http://schemas.microsoft.com/office/drawing/2014/main" id="{ECF6B1B2-D6F4-4A2C-B7D9-D644E8AE0E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04C7B5-04C9-42D6-A7E8-8528E5FADDF2}"/>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276497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AA9C-1A20-41E3-A5F1-80C94273F9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2385BE-E4EF-458D-A0C8-4032B598B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39C85C-4A7C-440F-B94D-052285B05FDE}"/>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5" name="Footer Placeholder 4">
            <a:extLst>
              <a:ext uri="{FF2B5EF4-FFF2-40B4-BE49-F238E27FC236}">
                <a16:creationId xmlns:a16="http://schemas.microsoft.com/office/drawing/2014/main" id="{2CBA0784-ABD9-4447-9B4A-26B80858DD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CA583C-D0B6-45B2-8FC4-23BA86E0C8A0}"/>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378944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F185-D8AA-40E0-85F9-37DFEEDF9D8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E266C8-09AD-46EA-8AA0-C502E832B21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3089E7-2EE3-4F54-AF77-5F7F722C229F}"/>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5" name="Footer Placeholder 4">
            <a:extLst>
              <a:ext uri="{FF2B5EF4-FFF2-40B4-BE49-F238E27FC236}">
                <a16:creationId xmlns:a16="http://schemas.microsoft.com/office/drawing/2014/main" id="{5E906A1B-54D1-4404-B3F5-C176A105E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8BA1A-C79C-4368-9EFF-EFC734379595}"/>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167335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9D96-7D4E-478C-9111-5F45F7C484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F48CE4-2696-4A0D-907D-E3D7BCCCAC0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55CEA8-407A-4E2D-8F67-BB8DD847BF6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0C998E-8231-496B-81A1-6B6193647B22}"/>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6" name="Footer Placeholder 5">
            <a:extLst>
              <a:ext uri="{FF2B5EF4-FFF2-40B4-BE49-F238E27FC236}">
                <a16:creationId xmlns:a16="http://schemas.microsoft.com/office/drawing/2014/main" id="{BD5E2DA2-EB0F-45BE-95F0-DCB354F930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81A19-FAE9-4175-8726-B68FD6BA20CC}"/>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40206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979E-627E-4BB0-BC80-0FF8B192FA08}"/>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72CC17-DCA0-4D3D-AD04-765FC4A382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20685-8B4C-4054-8FA0-84F2056785E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4AED98-CD8D-476D-9558-A707E64CBEE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9EBB6-7507-424A-A5DE-2B83C12BD60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2D2989-2674-499E-A5E8-29AB1E988A32}"/>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8" name="Footer Placeholder 7">
            <a:extLst>
              <a:ext uri="{FF2B5EF4-FFF2-40B4-BE49-F238E27FC236}">
                <a16:creationId xmlns:a16="http://schemas.microsoft.com/office/drawing/2014/main" id="{1D96A736-5A39-49B7-8E31-FE8A1B0989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B6347C-AAD1-449A-A99A-CBB57CE52706}"/>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381262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4806-BC98-4EA4-B5FB-C52EC17828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8A7D43-D0F3-48CF-9716-B1BF4C32DEE9}"/>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4" name="Footer Placeholder 3">
            <a:extLst>
              <a:ext uri="{FF2B5EF4-FFF2-40B4-BE49-F238E27FC236}">
                <a16:creationId xmlns:a16="http://schemas.microsoft.com/office/drawing/2014/main" id="{6653DF14-EE31-4107-BA27-36A3D2B4FF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D04E3E-49DF-4F8D-A68B-65567884CBF8}"/>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369258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2AA8D-8144-42B5-9A20-2472C3BF03BB}"/>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3" name="Footer Placeholder 2">
            <a:extLst>
              <a:ext uri="{FF2B5EF4-FFF2-40B4-BE49-F238E27FC236}">
                <a16:creationId xmlns:a16="http://schemas.microsoft.com/office/drawing/2014/main" id="{6E30AA09-C218-48EA-B7B4-316FAC1BC1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E97487-546E-4769-A2B2-B01CE9134F6D}"/>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278610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9338-E177-41E9-B40C-9CFC07148E4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F2B619-36A9-4F91-9806-864D789BE7C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DF92C0-6746-43CD-ABB8-90D305A49F2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2B91E6-5E79-4567-A0C6-526389FC7EAF}"/>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6" name="Footer Placeholder 5">
            <a:extLst>
              <a:ext uri="{FF2B5EF4-FFF2-40B4-BE49-F238E27FC236}">
                <a16:creationId xmlns:a16="http://schemas.microsoft.com/office/drawing/2014/main" id="{E7668024-34DB-41FE-9210-C627545A70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DBD4A-FE18-4746-B614-C283CA30ADA2}"/>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405140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3FF0-CDCA-45E5-A1B9-42939C322D5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A10231-6291-42C9-AC30-6DE88F352DD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7E58D02-CF4D-4387-862D-A11051B3A8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68E96B-9D08-4DA4-A198-F5BB8A4C8D54}"/>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6" name="Footer Placeholder 5">
            <a:extLst>
              <a:ext uri="{FF2B5EF4-FFF2-40B4-BE49-F238E27FC236}">
                <a16:creationId xmlns:a16="http://schemas.microsoft.com/office/drawing/2014/main" id="{117BEC55-9B90-41B3-92C3-153937DAB9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BF5BB-D1CB-4F36-ABC9-0135AEC65124}"/>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85412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F24F-BCC6-471B-BBD3-56EC9CF0D8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B65FC3-546F-4885-A0C5-BC8D77BA7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FB06F-730D-4E0B-86B8-1977798A35FD}"/>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5" name="Footer Placeholder 4">
            <a:extLst>
              <a:ext uri="{FF2B5EF4-FFF2-40B4-BE49-F238E27FC236}">
                <a16:creationId xmlns:a16="http://schemas.microsoft.com/office/drawing/2014/main" id="{189B6CF8-EFFC-482D-A37E-73A3539AA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844B4C-CD1D-4346-BE3A-5BC96A35AEC3}"/>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334118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7A58F-CB9A-40BE-97C8-5D0FA543164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27A3C3-C70E-4BB2-9A36-917FEA35800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67E233-7CC0-40BF-833B-3A323E951FEF}"/>
              </a:ext>
            </a:extLst>
          </p:cNvPr>
          <p:cNvSpPr>
            <a:spLocks noGrp="1"/>
          </p:cNvSpPr>
          <p:nvPr>
            <p:ph type="dt" sz="half" idx="10"/>
          </p:nvPr>
        </p:nvSpPr>
        <p:spPr/>
        <p:txBody>
          <a:bodyPr/>
          <a:lstStyle/>
          <a:p>
            <a:fld id="{169917E9-031B-4678-8C13-68AA1918B159}" type="datetimeFigureOut">
              <a:rPr lang="en-GB" smtClean="0"/>
              <a:t>29/03/2023</a:t>
            </a:fld>
            <a:endParaRPr lang="en-GB"/>
          </a:p>
        </p:txBody>
      </p:sp>
      <p:sp>
        <p:nvSpPr>
          <p:cNvPr id="5" name="Footer Placeholder 4">
            <a:extLst>
              <a:ext uri="{FF2B5EF4-FFF2-40B4-BE49-F238E27FC236}">
                <a16:creationId xmlns:a16="http://schemas.microsoft.com/office/drawing/2014/main" id="{DDE40823-F322-41C2-88FE-544DA47AE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9996D1-48F0-4D45-AC75-9674A2E72153}"/>
              </a:ext>
            </a:extLst>
          </p:cNvPr>
          <p:cNvSpPr>
            <a:spLocks noGrp="1"/>
          </p:cNvSpPr>
          <p:nvPr>
            <p:ph type="sldNum" sz="quarter" idx="12"/>
          </p:nvPr>
        </p:nvSpPr>
        <p:spPr/>
        <p:txBody>
          <a:bodyPr/>
          <a:lstStyle/>
          <a:p>
            <a:fld id="{53F703AF-5B96-4AB2-BDB0-762E4E6B8C19}" type="slidenum">
              <a:rPr lang="en-GB" smtClean="0"/>
              <a:t>‹#›</a:t>
            </a:fld>
            <a:endParaRPr lang="en-GB"/>
          </a:p>
        </p:txBody>
      </p:sp>
    </p:spTree>
    <p:extLst>
      <p:ext uri="{BB962C8B-B14F-4D97-AF65-F5344CB8AC3E}">
        <p14:creationId xmlns:p14="http://schemas.microsoft.com/office/powerpoint/2010/main" val="62185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86617-684D-4B87-AC19-6594C6239E3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B86D7E-CA40-4AAB-B4E2-E53FAD60FD0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F8016A-46DB-45D6-9A69-C9E6BC964EA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9917E9-031B-4678-8C13-68AA1918B159}" type="datetimeFigureOut">
              <a:rPr lang="en-GB" smtClean="0"/>
              <a:t>29/03/2023</a:t>
            </a:fld>
            <a:endParaRPr lang="en-GB"/>
          </a:p>
        </p:txBody>
      </p:sp>
      <p:sp>
        <p:nvSpPr>
          <p:cNvPr id="5" name="Footer Placeholder 4">
            <a:extLst>
              <a:ext uri="{FF2B5EF4-FFF2-40B4-BE49-F238E27FC236}">
                <a16:creationId xmlns:a16="http://schemas.microsoft.com/office/drawing/2014/main" id="{05A2C42B-C736-4C6E-BFEA-15FE950F3AB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AC73A1-9257-4DA5-8672-EF66ED01026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F703AF-5B96-4AB2-BDB0-762E4E6B8C19}" type="slidenum">
              <a:rPr lang="en-GB" smtClean="0"/>
              <a:t>‹#›</a:t>
            </a:fld>
            <a:endParaRPr lang="en-GB"/>
          </a:p>
        </p:txBody>
      </p:sp>
    </p:spTree>
    <p:extLst>
      <p:ext uri="{BB962C8B-B14F-4D97-AF65-F5344CB8AC3E}">
        <p14:creationId xmlns:p14="http://schemas.microsoft.com/office/powerpoint/2010/main" val="1101679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SKn4wmG36To?feature=oembed"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www.gcsepod.com/parent-resource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5F34FBC8-E606-4FCB-9CE3-B598218BF36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642264" y="-114646"/>
            <a:ext cx="5372792" cy="5372792"/>
          </a:xfrm>
          <a:prstGeom prst="rect">
            <a:avLst/>
          </a:prstGeom>
        </p:spPr>
      </p:pic>
      <p:sp>
        <p:nvSpPr>
          <p:cNvPr id="2" name="Title 1">
            <a:extLst>
              <a:ext uri="{FF2B5EF4-FFF2-40B4-BE49-F238E27FC236}">
                <a16:creationId xmlns:a16="http://schemas.microsoft.com/office/drawing/2014/main" id="{1473ACEE-1F58-4D52-846E-5A8DB76607A5}"/>
              </a:ext>
            </a:extLst>
          </p:cNvPr>
          <p:cNvSpPr>
            <a:spLocks noGrp="1"/>
          </p:cNvSpPr>
          <p:nvPr>
            <p:ph type="ctrTitle"/>
          </p:nvPr>
        </p:nvSpPr>
        <p:spPr>
          <a:xfrm>
            <a:off x="374073" y="1402882"/>
            <a:ext cx="7021657" cy="1619141"/>
          </a:xfrm>
        </p:spPr>
        <p:txBody>
          <a:bodyPr anchor="ctr">
            <a:normAutofit/>
          </a:bodyPr>
          <a:lstStyle/>
          <a:p>
            <a:pPr algn="l"/>
            <a:r>
              <a:rPr lang="en-GB" b="1" dirty="0">
                <a:solidFill>
                  <a:schemeClr val="bg1"/>
                </a:solidFill>
              </a:rPr>
              <a:t>Year 11 Information</a:t>
            </a:r>
            <a:br>
              <a:rPr lang="en-GB" b="1" dirty="0">
                <a:solidFill>
                  <a:schemeClr val="bg1"/>
                </a:solidFill>
              </a:rPr>
            </a:br>
            <a:r>
              <a:rPr lang="en-GB" b="1" dirty="0">
                <a:solidFill>
                  <a:schemeClr val="bg1"/>
                </a:solidFill>
              </a:rPr>
              <a:t>Evening</a:t>
            </a:r>
            <a:br>
              <a:rPr lang="en-GB" b="1" dirty="0">
                <a:solidFill>
                  <a:schemeClr val="bg1"/>
                </a:solidFill>
              </a:rPr>
            </a:br>
            <a:r>
              <a:rPr lang="en-GB" sz="2000" b="1" dirty="0">
                <a:solidFill>
                  <a:schemeClr val="bg1"/>
                </a:solidFill>
              </a:rPr>
              <a:t>28</a:t>
            </a:r>
            <a:r>
              <a:rPr lang="en-GB" sz="2000" b="1" baseline="30000" dirty="0">
                <a:solidFill>
                  <a:schemeClr val="bg1"/>
                </a:solidFill>
              </a:rPr>
              <a:t>th</a:t>
            </a:r>
            <a:r>
              <a:rPr lang="en-GB" sz="2000" b="1" dirty="0">
                <a:solidFill>
                  <a:schemeClr val="bg1"/>
                </a:solidFill>
              </a:rPr>
              <a:t> March 2023</a:t>
            </a:r>
          </a:p>
        </p:txBody>
      </p:sp>
    </p:spTree>
    <p:extLst>
      <p:ext uri="{BB962C8B-B14F-4D97-AF65-F5344CB8AC3E}">
        <p14:creationId xmlns:p14="http://schemas.microsoft.com/office/powerpoint/2010/main" val="280741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 Rules</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pic>
        <p:nvPicPr>
          <p:cNvPr id="8" name="Picture 7">
            <a:extLst>
              <a:ext uri="{FF2B5EF4-FFF2-40B4-BE49-F238E27FC236}">
                <a16:creationId xmlns:a16="http://schemas.microsoft.com/office/drawing/2014/main" id="{E77E23EA-857F-024B-F842-6B807CCF290A}"/>
              </a:ext>
            </a:extLst>
          </p:cNvPr>
          <p:cNvPicPr>
            <a:picLocks noChangeAspect="1"/>
          </p:cNvPicPr>
          <p:nvPr/>
        </p:nvPicPr>
        <p:blipFill>
          <a:blip r:embed="rId4"/>
          <a:stretch>
            <a:fillRect/>
          </a:stretch>
        </p:blipFill>
        <p:spPr>
          <a:xfrm>
            <a:off x="588607" y="1014377"/>
            <a:ext cx="3337598" cy="3139976"/>
          </a:xfrm>
          <a:prstGeom prst="rect">
            <a:avLst/>
          </a:prstGeom>
        </p:spPr>
      </p:pic>
      <p:sp>
        <p:nvSpPr>
          <p:cNvPr id="9" name="TextBox 8">
            <a:extLst>
              <a:ext uri="{FF2B5EF4-FFF2-40B4-BE49-F238E27FC236}">
                <a16:creationId xmlns:a16="http://schemas.microsoft.com/office/drawing/2014/main" id="{CFFFCDFA-302F-4AC4-2CAD-D1E557A94D3A}"/>
              </a:ext>
            </a:extLst>
          </p:cNvPr>
          <p:cNvSpPr txBox="1"/>
          <p:nvPr/>
        </p:nvSpPr>
        <p:spPr>
          <a:xfrm>
            <a:off x="4277677" y="1062990"/>
            <a:ext cx="4534853" cy="3139321"/>
          </a:xfrm>
          <a:prstGeom prst="rect">
            <a:avLst/>
          </a:prstGeom>
          <a:noFill/>
        </p:spPr>
        <p:txBody>
          <a:bodyPr wrap="square" rtlCol="0">
            <a:spAutoFit/>
          </a:bodyPr>
          <a:lstStyle/>
          <a:p>
            <a:r>
              <a:rPr lang="en-GB" sz="1800" dirty="0">
                <a:latin typeface="+mn-lt"/>
              </a:rPr>
              <a:t>JCQ is the Joint Council for Qualifications.</a:t>
            </a:r>
          </a:p>
          <a:p>
            <a:endParaRPr lang="en-GB" sz="1800" dirty="0">
              <a:latin typeface="+mn-lt"/>
            </a:endParaRPr>
          </a:p>
          <a:p>
            <a:r>
              <a:rPr lang="en-GB" sz="1800" dirty="0">
                <a:latin typeface="+mn-lt"/>
              </a:rPr>
              <a:t>They set the rules and regulations for all exams and qualifications in the UK.</a:t>
            </a:r>
          </a:p>
          <a:p>
            <a:endParaRPr lang="en-GB" sz="1800" dirty="0">
              <a:latin typeface="+mn-lt"/>
            </a:endParaRPr>
          </a:p>
          <a:p>
            <a:r>
              <a:rPr lang="en-GB" sz="1800" b="1" dirty="0">
                <a:solidFill>
                  <a:srgbClr val="FF0000"/>
                </a:solidFill>
                <a:latin typeface="+mn-lt"/>
              </a:rPr>
              <a:t>If these rules are not followed, candidates are disqualified</a:t>
            </a:r>
            <a:r>
              <a:rPr lang="en-GB" sz="1800" dirty="0">
                <a:latin typeface="+mn-lt"/>
              </a:rPr>
              <a:t> from the exam and, in some cases, the qualification.  In some instances, all candidates sitting the exam are disqualified if the exam board feel the integrity of the exam has been compromised. </a:t>
            </a:r>
          </a:p>
        </p:txBody>
      </p:sp>
    </p:spTree>
    <p:extLst>
      <p:ext uri="{BB962C8B-B14F-4D97-AF65-F5344CB8AC3E}">
        <p14:creationId xmlns:p14="http://schemas.microsoft.com/office/powerpoint/2010/main" val="106653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 Rules</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pic>
        <p:nvPicPr>
          <p:cNvPr id="6" name="Picture 5">
            <a:extLst>
              <a:ext uri="{FF2B5EF4-FFF2-40B4-BE49-F238E27FC236}">
                <a16:creationId xmlns:a16="http://schemas.microsoft.com/office/drawing/2014/main" id="{F4C95040-224E-C92D-3D62-A04A9C573603}"/>
              </a:ext>
            </a:extLst>
          </p:cNvPr>
          <p:cNvPicPr>
            <a:picLocks noChangeAspect="1"/>
          </p:cNvPicPr>
          <p:nvPr/>
        </p:nvPicPr>
        <p:blipFill>
          <a:blip r:embed="rId4"/>
          <a:stretch>
            <a:fillRect/>
          </a:stretch>
        </p:blipFill>
        <p:spPr>
          <a:xfrm>
            <a:off x="1048480" y="737324"/>
            <a:ext cx="7095395" cy="3852238"/>
          </a:xfrm>
          <a:prstGeom prst="rect">
            <a:avLst/>
          </a:prstGeom>
        </p:spPr>
      </p:pic>
    </p:spTree>
    <p:extLst>
      <p:ext uri="{BB962C8B-B14F-4D97-AF65-F5344CB8AC3E}">
        <p14:creationId xmlns:p14="http://schemas.microsoft.com/office/powerpoint/2010/main" val="176203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 Rules</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pic>
        <p:nvPicPr>
          <p:cNvPr id="6" name="Picture 5">
            <a:extLst>
              <a:ext uri="{FF2B5EF4-FFF2-40B4-BE49-F238E27FC236}">
                <a16:creationId xmlns:a16="http://schemas.microsoft.com/office/drawing/2014/main" id="{B67CF900-E20E-57A6-3B26-E779AD0E6D31}"/>
              </a:ext>
            </a:extLst>
          </p:cNvPr>
          <p:cNvPicPr>
            <a:picLocks noChangeAspect="1"/>
          </p:cNvPicPr>
          <p:nvPr/>
        </p:nvPicPr>
        <p:blipFill>
          <a:blip r:embed="rId4"/>
          <a:stretch>
            <a:fillRect/>
          </a:stretch>
        </p:blipFill>
        <p:spPr>
          <a:xfrm>
            <a:off x="286201" y="1211428"/>
            <a:ext cx="8571599" cy="2963380"/>
          </a:xfrm>
          <a:prstGeom prst="rect">
            <a:avLst/>
          </a:prstGeom>
        </p:spPr>
      </p:pic>
    </p:spTree>
    <p:extLst>
      <p:ext uri="{BB962C8B-B14F-4D97-AF65-F5344CB8AC3E}">
        <p14:creationId xmlns:p14="http://schemas.microsoft.com/office/powerpoint/2010/main" val="300242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 Rules</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pic>
        <p:nvPicPr>
          <p:cNvPr id="7" name="Picture 6">
            <a:extLst>
              <a:ext uri="{FF2B5EF4-FFF2-40B4-BE49-F238E27FC236}">
                <a16:creationId xmlns:a16="http://schemas.microsoft.com/office/drawing/2014/main" id="{BDEA6473-8FB5-7C84-A29C-DC2C374E81EB}"/>
              </a:ext>
            </a:extLst>
          </p:cNvPr>
          <p:cNvPicPr>
            <a:picLocks noChangeAspect="1"/>
          </p:cNvPicPr>
          <p:nvPr/>
        </p:nvPicPr>
        <p:blipFill>
          <a:blip r:embed="rId4"/>
          <a:stretch>
            <a:fillRect/>
          </a:stretch>
        </p:blipFill>
        <p:spPr>
          <a:xfrm>
            <a:off x="2413197" y="771614"/>
            <a:ext cx="4184960" cy="3811988"/>
          </a:xfrm>
          <a:prstGeom prst="rect">
            <a:avLst/>
          </a:prstGeom>
        </p:spPr>
      </p:pic>
    </p:spTree>
    <p:extLst>
      <p:ext uri="{BB962C8B-B14F-4D97-AF65-F5344CB8AC3E}">
        <p14:creationId xmlns:p14="http://schemas.microsoft.com/office/powerpoint/2010/main" val="51711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 Rules Update</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sp>
        <p:nvSpPr>
          <p:cNvPr id="9" name="TextBox 8">
            <a:extLst>
              <a:ext uri="{FF2B5EF4-FFF2-40B4-BE49-F238E27FC236}">
                <a16:creationId xmlns:a16="http://schemas.microsoft.com/office/drawing/2014/main" id="{CFFFCDFA-302F-4AC4-2CAD-D1E557A94D3A}"/>
              </a:ext>
            </a:extLst>
          </p:cNvPr>
          <p:cNvSpPr txBox="1"/>
          <p:nvPr/>
        </p:nvSpPr>
        <p:spPr>
          <a:xfrm>
            <a:off x="351136" y="863205"/>
            <a:ext cx="8585395" cy="3693319"/>
          </a:xfrm>
          <a:prstGeom prst="rect">
            <a:avLst/>
          </a:prstGeom>
          <a:noFill/>
        </p:spPr>
        <p:txBody>
          <a:bodyPr wrap="square" rtlCol="0">
            <a:spAutoFit/>
          </a:bodyPr>
          <a:lstStyle/>
          <a:p>
            <a:r>
              <a:rPr lang="en-GB" sz="1800" dirty="0">
                <a:latin typeface="+mn-lt"/>
              </a:rPr>
              <a:t>Drinks:</a:t>
            </a:r>
          </a:p>
          <a:p>
            <a:pPr marL="285750" indent="-285750">
              <a:buFont typeface="Arial" panose="020B0604020202020204" pitchFamily="34" charset="0"/>
              <a:buChar char="•"/>
            </a:pPr>
            <a:r>
              <a:rPr lang="en-GB" sz="1800" dirty="0">
                <a:latin typeface="+mn-lt"/>
              </a:rPr>
              <a:t>still water in a clear, unlabelled bottle</a:t>
            </a:r>
          </a:p>
          <a:p>
            <a:pPr marL="285750" indent="-285750">
              <a:buFont typeface="Arial" panose="020B0604020202020204" pitchFamily="34" charset="0"/>
              <a:buChar char="•"/>
            </a:pPr>
            <a:endParaRPr lang="en-GB" sz="1800" dirty="0">
              <a:latin typeface="+mn-lt"/>
            </a:endParaRPr>
          </a:p>
          <a:p>
            <a:r>
              <a:rPr lang="en-GB" sz="1800" dirty="0">
                <a:latin typeface="+mn-lt"/>
              </a:rPr>
              <a:t>Food:</a:t>
            </a:r>
          </a:p>
          <a:p>
            <a:pPr marL="285750" indent="-285750">
              <a:buFont typeface="Arial" panose="020B0604020202020204" pitchFamily="34" charset="0"/>
              <a:buChar char="•"/>
            </a:pPr>
            <a:r>
              <a:rPr lang="en-GB" sz="1800" dirty="0">
                <a:latin typeface="+mn-lt"/>
              </a:rPr>
              <a:t>only if medically required and pre-approved by the Medical Officer and Exams Team – must be in a clear plastic sandwich bag with no wrapping or label</a:t>
            </a:r>
          </a:p>
          <a:p>
            <a:endParaRPr lang="en-GB" sz="1800" dirty="0">
              <a:latin typeface="+mn-lt"/>
            </a:endParaRPr>
          </a:p>
          <a:p>
            <a:r>
              <a:rPr lang="en-GB" sz="1800" dirty="0">
                <a:latin typeface="+mn-lt"/>
              </a:rPr>
              <a:t>Use of the toilet during exams:</a:t>
            </a:r>
          </a:p>
          <a:p>
            <a:pPr marL="285750" indent="-285750">
              <a:buFont typeface="Arial" panose="020B0604020202020204" pitchFamily="34" charset="0"/>
              <a:buChar char="•"/>
            </a:pPr>
            <a:r>
              <a:rPr lang="en-GB" sz="1800" dirty="0">
                <a:latin typeface="+mn-lt"/>
              </a:rPr>
              <a:t>Candidates should use the toilets prior to entering the examination hall</a:t>
            </a:r>
          </a:p>
          <a:p>
            <a:pPr marL="285750" indent="-285750">
              <a:buFont typeface="Arial" panose="020B0604020202020204" pitchFamily="34" charset="0"/>
              <a:buChar char="•"/>
            </a:pPr>
            <a:r>
              <a:rPr lang="en-GB" sz="1800" dirty="0">
                <a:latin typeface="+mn-lt"/>
              </a:rPr>
              <a:t>Those with medical conditions requiring access to toilets will be seated in an appropriate location and invigilators will be aware of their needs</a:t>
            </a:r>
          </a:p>
          <a:p>
            <a:pPr marL="285750" indent="-285750">
              <a:buFont typeface="Arial" panose="020B0604020202020204" pitchFamily="34" charset="0"/>
              <a:buChar char="•"/>
            </a:pPr>
            <a:r>
              <a:rPr lang="en-GB" sz="1800" dirty="0">
                <a:latin typeface="+mn-lt"/>
              </a:rPr>
              <a:t>For all other candidates, they will not be allowed to leave the examination during the first hour or the last half an hour of any examination</a:t>
            </a:r>
          </a:p>
        </p:txBody>
      </p:sp>
    </p:spTree>
    <p:extLst>
      <p:ext uri="{BB962C8B-B14F-4D97-AF65-F5344CB8AC3E}">
        <p14:creationId xmlns:p14="http://schemas.microsoft.com/office/powerpoint/2010/main" val="37478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Exams Briefing</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pic>
        <p:nvPicPr>
          <p:cNvPr id="3" name="Online Media 2" title="AfA Briefing Candidates and Staff">
            <a:hlinkClick r:id="" action="ppaction://media"/>
            <a:extLst>
              <a:ext uri="{FF2B5EF4-FFF2-40B4-BE49-F238E27FC236}">
                <a16:creationId xmlns:a16="http://schemas.microsoft.com/office/drawing/2014/main" id="{AD380E8B-A90F-06E6-FB9B-60E730DD290D}"/>
              </a:ext>
            </a:extLst>
          </p:cNvPr>
          <p:cNvPicPr>
            <a:picLocks noRot="1" noChangeAspect="1"/>
          </p:cNvPicPr>
          <p:nvPr>
            <a:videoFile r:link="rId1"/>
          </p:nvPr>
        </p:nvPicPr>
        <p:blipFill>
          <a:blip r:embed="rId5"/>
          <a:stretch>
            <a:fillRect/>
          </a:stretch>
        </p:blipFill>
        <p:spPr>
          <a:xfrm>
            <a:off x="1496252" y="970536"/>
            <a:ext cx="6041785" cy="3413609"/>
          </a:xfrm>
          <a:prstGeom prst="rect">
            <a:avLst/>
          </a:prstGeom>
        </p:spPr>
      </p:pic>
    </p:spTree>
    <p:extLst>
      <p:ext uri="{BB962C8B-B14F-4D97-AF65-F5344CB8AC3E}">
        <p14:creationId xmlns:p14="http://schemas.microsoft.com/office/powerpoint/2010/main" val="3540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Steps to Success at GCSE</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graphicFrame>
        <p:nvGraphicFramePr>
          <p:cNvPr id="7" name="Diagram 6">
            <a:extLst>
              <a:ext uri="{FF2B5EF4-FFF2-40B4-BE49-F238E27FC236}">
                <a16:creationId xmlns:a16="http://schemas.microsoft.com/office/drawing/2014/main" id="{2836DC67-4676-EACA-535B-F5CD652C4AF7}"/>
              </a:ext>
            </a:extLst>
          </p:cNvPr>
          <p:cNvGraphicFramePr/>
          <p:nvPr/>
        </p:nvGraphicFramePr>
        <p:xfrm>
          <a:off x="993322" y="998601"/>
          <a:ext cx="6850516" cy="3396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901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Steps to Success at GCSE</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graphicFrame>
        <p:nvGraphicFramePr>
          <p:cNvPr id="7" name="Diagram 6">
            <a:extLst>
              <a:ext uri="{FF2B5EF4-FFF2-40B4-BE49-F238E27FC236}">
                <a16:creationId xmlns:a16="http://schemas.microsoft.com/office/drawing/2014/main" id="{2836DC67-4676-EACA-535B-F5CD652C4AF7}"/>
              </a:ext>
            </a:extLst>
          </p:cNvPr>
          <p:cNvGraphicFramePr/>
          <p:nvPr/>
        </p:nvGraphicFramePr>
        <p:xfrm>
          <a:off x="993322" y="998601"/>
          <a:ext cx="6850516" cy="3396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875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Feedback on Year 11 so far this year…</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sp>
        <p:nvSpPr>
          <p:cNvPr id="3" name="TextBox 2">
            <a:extLst>
              <a:ext uri="{FF2B5EF4-FFF2-40B4-BE49-F238E27FC236}">
                <a16:creationId xmlns:a16="http://schemas.microsoft.com/office/drawing/2014/main" id="{12C3FB0D-0EEF-7723-A5BB-66A48FF380D1}"/>
              </a:ext>
            </a:extLst>
          </p:cNvPr>
          <p:cNvSpPr txBox="1"/>
          <p:nvPr/>
        </p:nvSpPr>
        <p:spPr>
          <a:xfrm>
            <a:off x="282893" y="834484"/>
            <a:ext cx="8606790" cy="3727944"/>
          </a:xfrm>
          <a:prstGeom prst="rect">
            <a:avLst/>
          </a:prstGeom>
          <a:noFill/>
        </p:spPr>
        <p:txBody>
          <a:bodyPr wrap="square" rtlCol="0">
            <a:spAutoFit/>
          </a:bodyPr>
          <a:lstStyle/>
          <a:p>
            <a:r>
              <a:rPr lang="en-GB" sz="1575" b="1" dirty="0">
                <a:latin typeface="+mn-lt"/>
              </a:rPr>
              <a:t>Positives</a:t>
            </a:r>
          </a:p>
          <a:p>
            <a:pPr marL="257175" indent="-257175">
              <a:buFont typeface="Arial" panose="020B0604020202020204" pitchFamily="34" charset="0"/>
              <a:buChar char="•"/>
            </a:pPr>
            <a:r>
              <a:rPr lang="en-GB" sz="1575" dirty="0">
                <a:latin typeface="+mn-lt"/>
              </a:rPr>
              <a:t>Learners’ punctuality to examinations was much improved.</a:t>
            </a:r>
          </a:p>
          <a:p>
            <a:pPr marL="257175" indent="-257175">
              <a:buFont typeface="Arial" panose="020B0604020202020204" pitchFamily="34" charset="0"/>
              <a:buChar char="•"/>
            </a:pPr>
            <a:r>
              <a:rPr lang="en-GB" sz="1575" dirty="0">
                <a:latin typeface="+mn-lt"/>
              </a:rPr>
              <a:t>Learners showed they knew exactly how to adhere to the JCQ regulations.</a:t>
            </a:r>
          </a:p>
          <a:p>
            <a:pPr marL="257175" indent="-257175">
              <a:buFont typeface="Arial" panose="020B0604020202020204" pitchFamily="34" charset="0"/>
              <a:buChar char="•"/>
            </a:pPr>
            <a:r>
              <a:rPr lang="en-GB" sz="1575" dirty="0">
                <a:latin typeface="+mn-lt"/>
              </a:rPr>
              <a:t>Learners are continuing to attend revision sessions and be proactive in making sure they have all the resources they need.</a:t>
            </a:r>
          </a:p>
          <a:p>
            <a:pPr marL="257175" indent="-257175">
              <a:buFont typeface="Arial" panose="020B0604020202020204" pitchFamily="34" charset="0"/>
              <a:buChar char="•"/>
            </a:pPr>
            <a:r>
              <a:rPr lang="en-GB" sz="1575" dirty="0">
                <a:latin typeface="+mn-lt"/>
              </a:rPr>
              <a:t>Learners who had engaged with the support offered by teachers in Science (Combined, Chemistry and Biology) and MFL made noticeable progress from mocks 1 to mocks 2.</a:t>
            </a:r>
          </a:p>
          <a:p>
            <a:pPr marL="257175" indent="-257175">
              <a:buFont typeface="Arial" panose="020B0604020202020204" pitchFamily="34" charset="0"/>
              <a:buChar char="•"/>
            </a:pPr>
            <a:r>
              <a:rPr lang="en-GB" sz="1575" dirty="0">
                <a:latin typeface="+mn-lt"/>
              </a:rPr>
              <a:t>Excellent attitudes to success shown in Drama and Food examinations – and in today’s day one of the Art examination.</a:t>
            </a:r>
          </a:p>
          <a:p>
            <a:pPr marL="257175" indent="-257175">
              <a:buFont typeface="Arial" panose="020B0604020202020204" pitchFamily="34" charset="0"/>
              <a:buChar char="•"/>
            </a:pPr>
            <a:endParaRPr lang="en-GB" sz="1575" dirty="0">
              <a:latin typeface="+mn-lt"/>
            </a:endParaRPr>
          </a:p>
          <a:p>
            <a:r>
              <a:rPr lang="en-GB" sz="1575" b="1" dirty="0">
                <a:latin typeface="+mn-lt"/>
              </a:rPr>
              <a:t>Learning Points</a:t>
            </a:r>
          </a:p>
          <a:p>
            <a:pPr marL="257175" indent="-257175">
              <a:buFont typeface="Arial" panose="020B0604020202020204" pitchFamily="34" charset="0"/>
              <a:buChar char="•"/>
            </a:pPr>
            <a:r>
              <a:rPr lang="en-GB" sz="1575" dirty="0">
                <a:latin typeface="+mn-lt"/>
              </a:rPr>
              <a:t>Some learners were late in the mornings or missed examinations due to absence.</a:t>
            </a:r>
          </a:p>
          <a:p>
            <a:pPr marL="257175" indent="-257175">
              <a:buFont typeface="Arial" panose="020B0604020202020204" pitchFamily="34" charset="0"/>
              <a:buChar char="•"/>
            </a:pPr>
            <a:r>
              <a:rPr lang="en-GB" sz="1575" dirty="0">
                <a:latin typeface="+mn-lt"/>
              </a:rPr>
              <a:t>Learners need to listen carefully to the feedback from their teachers to made sure they are focusing their revision and exam practice on the right areas.</a:t>
            </a:r>
          </a:p>
          <a:p>
            <a:pPr marL="257175" indent="-257175">
              <a:buFont typeface="Arial" panose="020B0604020202020204" pitchFamily="34" charset="0"/>
              <a:buChar char="•"/>
            </a:pPr>
            <a:r>
              <a:rPr lang="en-GB" sz="1575" dirty="0">
                <a:latin typeface="+mn-lt"/>
              </a:rPr>
              <a:t>Learners need to be doing lots and lots of practice questions and getting feedback on these.</a:t>
            </a:r>
          </a:p>
        </p:txBody>
      </p:sp>
    </p:spTree>
    <p:extLst>
      <p:ext uri="{BB962C8B-B14F-4D97-AF65-F5344CB8AC3E}">
        <p14:creationId xmlns:p14="http://schemas.microsoft.com/office/powerpoint/2010/main" val="34638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What we are doing to support: Ongoing</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sp>
        <p:nvSpPr>
          <p:cNvPr id="3" name="TextBox 2">
            <a:extLst>
              <a:ext uri="{FF2B5EF4-FFF2-40B4-BE49-F238E27FC236}">
                <a16:creationId xmlns:a16="http://schemas.microsoft.com/office/drawing/2014/main" id="{217E02B9-CB14-6380-2802-338FAD4D6E53}"/>
              </a:ext>
            </a:extLst>
          </p:cNvPr>
          <p:cNvSpPr txBox="1"/>
          <p:nvPr/>
        </p:nvSpPr>
        <p:spPr>
          <a:xfrm>
            <a:off x="268604" y="1002124"/>
            <a:ext cx="8606790" cy="2758447"/>
          </a:xfrm>
          <a:prstGeom prst="rect">
            <a:avLst/>
          </a:prstGeom>
          <a:noFill/>
        </p:spPr>
        <p:txBody>
          <a:bodyPr wrap="square" rtlCol="0">
            <a:spAutoFit/>
          </a:bodyPr>
          <a:lstStyle/>
          <a:p>
            <a:r>
              <a:rPr lang="en-GB" sz="1575" dirty="0">
                <a:latin typeface="+mn-lt"/>
              </a:rPr>
              <a:t>For everyone:</a:t>
            </a:r>
          </a:p>
          <a:p>
            <a:pPr marL="285750" indent="-285750">
              <a:buFont typeface="Arial" panose="020B0604020202020204" pitchFamily="34" charset="0"/>
              <a:buChar char="•"/>
            </a:pPr>
            <a:r>
              <a:rPr lang="en-GB" sz="1575" dirty="0">
                <a:latin typeface="+mn-lt"/>
              </a:rPr>
              <a:t>Subject Specific Tutor Groups</a:t>
            </a:r>
          </a:p>
          <a:p>
            <a:pPr marL="285750" indent="-285750">
              <a:buFont typeface="Arial" panose="020B0604020202020204" pitchFamily="34" charset="0"/>
              <a:buChar char="•"/>
            </a:pPr>
            <a:r>
              <a:rPr lang="en-GB" sz="1575" dirty="0">
                <a:latin typeface="+mn-lt"/>
              </a:rPr>
              <a:t>Revision sessions before and after school</a:t>
            </a:r>
          </a:p>
          <a:p>
            <a:pPr marL="285750" indent="-285750">
              <a:buFont typeface="Arial" panose="020B0604020202020204" pitchFamily="34" charset="0"/>
              <a:buChar char="•"/>
            </a:pPr>
            <a:r>
              <a:rPr lang="en-GB" sz="1575" dirty="0">
                <a:latin typeface="+mn-lt"/>
              </a:rPr>
              <a:t>Revision resources (knowledge organisers, revision guides, flash cards)</a:t>
            </a:r>
          </a:p>
          <a:p>
            <a:pPr marL="285750" indent="-285750">
              <a:buFont typeface="Arial" panose="020B0604020202020204" pitchFamily="34" charset="0"/>
              <a:buChar char="•"/>
            </a:pPr>
            <a:r>
              <a:rPr lang="en-GB" sz="1575" dirty="0">
                <a:latin typeface="+mn-lt"/>
              </a:rPr>
              <a:t>Regrouping in Maths, English and Science for after Easter for an intensive and targeted 4 weeks in the run up to the exams</a:t>
            </a:r>
          </a:p>
          <a:p>
            <a:pPr marL="285750" indent="-285750">
              <a:buFont typeface="Arial" panose="020B0604020202020204" pitchFamily="34" charset="0"/>
              <a:buChar char="•"/>
            </a:pPr>
            <a:r>
              <a:rPr lang="en-GB" sz="1575" dirty="0">
                <a:latin typeface="+mn-lt"/>
              </a:rPr>
              <a:t>Adapted timetable from 15</a:t>
            </a:r>
            <a:r>
              <a:rPr lang="en-GB" sz="1575" baseline="30000" dirty="0">
                <a:latin typeface="+mn-lt"/>
              </a:rPr>
              <a:t>th</a:t>
            </a:r>
            <a:r>
              <a:rPr lang="en-GB" sz="1575" dirty="0">
                <a:latin typeface="+mn-lt"/>
              </a:rPr>
              <a:t> May for all Year 11 learners so their lessons directly match to their next examination as far as possible</a:t>
            </a:r>
          </a:p>
          <a:p>
            <a:endParaRPr lang="en-GB" sz="1575" dirty="0">
              <a:latin typeface="+mn-lt"/>
            </a:endParaRPr>
          </a:p>
          <a:p>
            <a:r>
              <a:rPr lang="en-GB" sz="1575" dirty="0">
                <a:latin typeface="+mn-lt"/>
              </a:rPr>
              <a:t>By invitation:</a:t>
            </a:r>
          </a:p>
          <a:p>
            <a:pPr marL="285750" indent="-285750">
              <a:buFont typeface="Arial" panose="020B0604020202020204" pitchFamily="34" charset="0"/>
              <a:buChar char="•"/>
            </a:pPr>
            <a:r>
              <a:rPr lang="en-GB" sz="1575" dirty="0" err="1">
                <a:latin typeface="+mn-lt"/>
              </a:rPr>
              <a:t>MyTutor</a:t>
            </a:r>
            <a:endParaRPr lang="en-GB" sz="1575" dirty="0">
              <a:latin typeface="+mn-lt"/>
            </a:endParaRPr>
          </a:p>
        </p:txBody>
      </p:sp>
    </p:spTree>
    <p:extLst>
      <p:ext uri="{BB962C8B-B14F-4D97-AF65-F5344CB8AC3E}">
        <p14:creationId xmlns:p14="http://schemas.microsoft.com/office/powerpoint/2010/main" val="266031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2765"/>
            <a:ext cx="9143999" cy="745896"/>
          </a:xfrm>
          <a:solidFill>
            <a:srgbClr val="14477C"/>
          </a:solidFill>
        </p:spPr>
        <p:txBody>
          <a:bodyPr/>
          <a:lstStyle/>
          <a:p>
            <a:r>
              <a:rPr lang="en-GB" dirty="0">
                <a:solidFill>
                  <a:schemeClr val="bg1"/>
                </a:solidFill>
              </a:rPr>
              <a:t>What we are doing to support: GCSE Pod</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pic>
        <p:nvPicPr>
          <p:cNvPr id="8" name="Picture 7">
            <a:extLst>
              <a:ext uri="{FF2B5EF4-FFF2-40B4-BE49-F238E27FC236}">
                <a16:creationId xmlns:a16="http://schemas.microsoft.com/office/drawing/2014/main" id="{C88F44F3-0803-369E-12C2-C7F12B9ED9BA}"/>
              </a:ext>
            </a:extLst>
          </p:cNvPr>
          <p:cNvPicPr>
            <a:picLocks noChangeAspect="1"/>
          </p:cNvPicPr>
          <p:nvPr/>
        </p:nvPicPr>
        <p:blipFill>
          <a:blip r:embed="rId4"/>
          <a:stretch>
            <a:fillRect/>
          </a:stretch>
        </p:blipFill>
        <p:spPr>
          <a:xfrm>
            <a:off x="286630" y="1352444"/>
            <a:ext cx="3330229" cy="1219306"/>
          </a:xfrm>
          <a:prstGeom prst="rect">
            <a:avLst/>
          </a:prstGeom>
        </p:spPr>
      </p:pic>
      <p:sp>
        <p:nvSpPr>
          <p:cNvPr id="10" name="TextBox 9">
            <a:extLst>
              <a:ext uri="{FF2B5EF4-FFF2-40B4-BE49-F238E27FC236}">
                <a16:creationId xmlns:a16="http://schemas.microsoft.com/office/drawing/2014/main" id="{BAF69D5E-84DE-8397-6E04-BCBEBA49268D}"/>
              </a:ext>
            </a:extLst>
          </p:cNvPr>
          <p:cNvSpPr txBox="1"/>
          <p:nvPr/>
        </p:nvSpPr>
        <p:spPr>
          <a:xfrm>
            <a:off x="3940282" y="869620"/>
            <a:ext cx="4652682" cy="2308324"/>
          </a:xfrm>
          <a:prstGeom prst="rect">
            <a:avLst/>
          </a:prstGeom>
          <a:noFill/>
        </p:spPr>
        <p:txBody>
          <a:bodyPr wrap="square">
            <a:spAutoFit/>
          </a:bodyPr>
          <a:lstStyle/>
          <a:p>
            <a:r>
              <a:rPr lang="en-GB" sz="2400" dirty="0" err="1">
                <a:latin typeface="+mn-lt"/>
              </a:rPr>
              <a:t>GCSEPod</a:t>
            </a:r>
            <a:r>
              <a:rPr lang="en-GB" sz="2400" dirty="0">
                <a:latin typeface="+mn-lt"/>
              </a:rPr>
              <a:t> is proven to help students achieve one grade higher on average than non-users, across 30+ GCSE subjects and all exam boards.</a:t>
            </a:r>
          </a:p>
          <a:p>
            <a:r>
              <a:rPr lang="en-GB" sz="2400" dirty="0">
                <a:latin typeface="+mn-lt"/>
              </a:rPr>
              <a:t>You can find out more information here: </a:t>
            </a:r>
            <a:r>
              <a:rPr lang="en-GB" sz="1600" dirty="0">
                <a:hlinkClick r:id="rId5"/>
              </a:rPr>
              <a:t>Parent Resources - </a:t>
            </a:r>
            <a:r>
              <a:rPr lang="en-GB" sz="1600" dirty="0" err="1">
                <a:hlinkClick r:id="rId5"/>
              </a:rPr>
              <a:t>GCSEPod</a:t>
            </a:r>
            <a:endParaRPr lang="en-GB" sz="1600" dirty="0">
              <a:latin typeface="+mn-lt"/>
            </a:endParaRPr>
          </a:p>
        </p:txBody>
      </p:sp>
      <p:sp>
        <p:nvSpPr>
          <p:cNvPr id="11" name="TextBox 10">
            <a:extLst>
              <a:ext uri="{FF2B5EF4-FFF2-40B4-BE49-F238E27FC236}">
                <a16:creationId xmlns:a16="http://schemas.microsoft.com/office/drawing/2014/main" id="{9FA6FFA4-492E-E12C-62B6-3494331C04F6}"/>
              </a:ext>
            </a:extLst>
          </p:cNvPr>
          <p:cNvSpPr txBox="1"/>
          <p:nvPr/>
        </p:nvSpPr>
        <p:spPr>
          <a:xfrm>
            <a:off x="447335" y="3347029"/>
            <a:ext cx="8137391" cy="954107"/>
          </a:xfrm>
          <a:prstGeom prst="rect">
            <a:avLst/>
          </a:prstGeom>
          <a:noFill/>
        </p:spPr>
        <p:txBody>
          <a:bodyPr wrap="square" rtlCol="0">
            <a:spAutoFit/>
          </a:bodyPr>
          <a:lstStyle/>
          <a:p>
            <a:pPr algn="ctr"/>
            <a:r>
              <a:rPr lang="en-GB" sz="2800" i="1" dirty="0">
                <a:latin typeface="+mn-lt"/>
              </a:rPr>
              <a:t>Watch out for access codes and information coming out to Year 11 learners this week!</a:t>
            </a:r>
          </a:p>
        </p:txBody>
      </p:sp>
    </p:spTree>
    <p:extLst>
      <p:ext uri="{BB962C8B-B14F-4D97-AF65-F5344CB8AC3E}">
        <p14:creationId xmlns:p14="http://schemas.microsoft.com/office/powerpoint/2010/main" val="333634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What we are doing to support: Revision School</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graphicFrame>
        <p:nvGraphicFramePr>
          <p:cNvPr id="3" name="Table 2">
            <a:extLst>
              <a:ext uri="{FF2B5EF4-FFF2-40B4-BE49-F238E27FC236}">
                <a16:creationId xmlns:a16="http://schemas.microsoft.com/office/drawing/2014/main" id="{4D355276-F0D9-3FB6-9F5D-0764B2C14EEC}"/>
              </a:ext>
            </a:extLst>
          </p:cNvPr>
          <p:cNvGraphicFramePr>
            <a:graphicFrameLocks noGrp="1"/>
          </p:cNvGraphicFramePr>
          <p:nvPr>
            <p:extLst>
              <p:ext uri="{D42A27DB-BD31-4B8C-83A1-F6EECF244321}">
                <p14:modId xmlns:p14="http://schemas.microsoft.com/office/powerpoint/2010/main" val="3533740773"/>
              </p:ext>
            </p:extLst>
          </p:nvPr>
        </p:nvGraphicFramePr>
        <p:xfrm>
          <a:off x="139794" y="792000"/>
          <a:ext cx="8744432" cy="3727000"/>
        </p:xfrm>
        <a:graphic>
          <a:graphicData uri="http://schemas.openxmlformats.org/drawingml/2006/table">
            <a:tbl>
              <a:tblPr/>
              <a:tblGrid>
                <a:gridCol w="495636">
                  <a:extLst>
                    <a:ext uri="{9D8B030D-6E8A-4147-A177-3AD203B41FA5}">
                      <a16:colId xmlns:a16="http://schemas.microsoft.com/office/drawing/2014/main" val="623953090"/>
                    </a:ext>
                  </a:extLst>
                </a:gridCol>
                <a:gridCol w="2062199">
                  <a:extLst>
                    <a:ext uri="{9D8B030D-6E8A-4147-A177-3AD203B41FA5}">
                      <a16:colId xmlns:a16="http://schemas.microsoft.com/office/drawing/2014/main" val="3326892168"/>
                    </a:ext>
                  </a:extLst>
                </a:gridCol>
                <a:gridCol w="2062199">
                  <a:extLst>
                    <a:ext uri="{9D8B030D-6E8A-4147-A177-3AD203B41FA5}">
                      <a16:colId xmlns:a16="http://schemas.microsoft.com/office/drawing/2014/main" val="2803321123"/>
                    </a:ext>
                  </a:extLst>
                </a:gridCol>
                <a:gridCol w="2062199">
                  <a:extLst>
                    <a:ext uri="{9D8B030D-6E8A-4147-A177-3AD203B41FA5}">
                      <a16:colId xmlns:a16="http://schemas.microsoft.com/office/drawing/2014/main" val="3003004493"/>
                    </a:ext>
                  </a:extLst>
                </a:gridCol>
                <a:gridCol w="2062199">
                  <a:extLst>
                    <a:ext uri="{9D8B030D-6E8A-4147-A177-3AD203B41FA5}">
                      <a16:colId xmlns:a16="http://schemas.microsoft.com/office/drawing/2014/main" val="3360642142"/>
                    </a:ext>
                  </a:extLst>
                </a:gridCol>
              </a:tblGrid>
              <a:tr h="0">
                <a:tc>
                  <a:txBody>
                    <a:bodyPr/>
                    <a:lstStyle/>
                    <a:p>
                      <a:pPr fontAlgn="t"/>
                      <a:endParaRPr lang="en-GB" sz="1000" dirty="0">
                        <a:effectLst/>
                        <a:latin typeface="+mn-lt"/>
                      </a:endParaRPr>
                    </a:p>
                    <a:p>
                      <a:pPr algn="ctr" rtl="0" fontAlgn="base"/>
                      <a:endParaRPr lang="en-GB" sz="1000" b="0" i="0" dirty="0">
                        <a:effectLst/>
                        <a:latin typeface="+mn-lt"/>
                      </a:endParaRP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000" b="0" i="0" dirty="0">
                          <a:effectLst/>
                          <a:latin typeface="+mn-lt"/>
                        </a:rPr>
                        <a:t>Monday 3/4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000" b="0" i="0" dirty="0">
                          <a:effectLst/>
                          <a:latin typeface="+mn-lt"/>
                        </a:rPr>
                        <a:t>Tuesday 4/4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000" b="0" i="0" dirty="0">
                          <a:effectLst/>
                          <a:latin typeface="+mn-lt"/>
                        </a:rPr>
                        <a:t>Wednesday 5/4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000" b="0" i="0" dirty="0">
                          <a:effectLst/>
                          <a:latin typeface="+mn-lt"/>
                        </a:rPr>
                        <a:t>Thursday 6/4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9013880"/>
                  </a:ext>
                </a:extLst>
              </a:tr>
              <a:tr h="1400114">
                <a:tc>
                  <a:txBody>
                    <a:bodyPr/>
                    <a:lstStyle/>
                    <a:p>
                      <a:pPr fontAlgn="t"/>
                      <a:endParaRPr lang="en-GB" sz="1000">
                        <a:effectLst/>
                        <a:latin typeface="+mn-lt"/>
                      </a:endParaRPr>
                    </a:p>
                    <a:p>
                      <a:pPr algn="ctr" rtl="0" fontAlgn="base"/>
                      <a:r>
                        <a:rPr lang="en-GB" sz="1000" b="0" i="0">
                          <a:effectLst/>
                          <a:latin typeface="+mn-lt"/>
                        </a:rPr>
                        <a:t>AM 10:00-12:00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dirty="0">
                        <a:effectLst/>
                        <a:latin typeface="+mn-lt"/>
                      </a:endParaRPr>
                    </a:p>
                    <a:p>
                      <a:pPr algn="ctr" rtl="0" fontAlgn="base"/>
                      <a:r>
                        <a:rPr lang="en-GB" sz="1000" b="0" i="0" dirty="0">
                          <a:effectLst/>
                          <a:latin typeface="+mn-lt"/>
                        </a:rPr>
                        <a:t>History – year 11 – MWZ (Medicine) </a:t>
                      </a:r>
                    </a:p>
                    <a:p>
                      <a:pPr algn="ctr" rtl="0" fontAlgn="base"/>
                      <a:r>
                        <a:rPr lang="en-GB" sz="1000" b="0" i="0" dirty="0">
                          <a:effectLst/>
                          <a:latin typeface="+mn-lt"/>
                        </a:rPr>
                        <a:t>Chemistry – Year 13 – LWN </a:t>
                      </a:r>
                    </a:p>
                    <a:p>
                      <a:pPr algn="ctr" rtl="0" fontAlgn="base"/>
                      <a:r>
                        <a:rPr lang="en-GB" sz="1000" b="0" i="0" dirty="0">
                          <a:effectLst/>
                          <a:latin typeface="+mn-lt"/>
                        </a:rPr>
                        <a:t>Music – year 10 – LTD   </a:t>
                      </a:r>
                    </a:p>
                    <a:p>
                      <a:pPr algn="ctr" rtl="0" fontAlgn="base"/>
                      <a:r>
                        <a:rPr lang="en-GB" sz="1000" b="0" i="0" dirty="0">
                          <a:effectLst/>
                          <a:latin typeface="+mn-lt"/>
                        </a:rPr>
                        <a:t>BTEC Sport Year 10 &amp; 11 – CWR/JCD </a:t>
                      </a:r>
                    </a:p>
                    <a:p>
                      <a:pPr algn="ctr" rtl="0" fontAlgn="base"/>
                      <a:r>
                        <a:rPr lang="en-GB" sz="1000" b="0" i="0" dirty="0">
                          <a:effectLst/>
                          <a:latin typeface="+mn-lt"/>
                        </a:rPr>
                        <a:t>Maths – Year 11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a:effectLst/>
                        <a:latin typeface="+mn-lt"/>
                      </a:endParaRPr>
                    </a:p>
                    <a:p>
                      <a:pPr algn="ctr" rtl="0" fontAlgn="base"/>
                      <a:r>
                        <a:rPr lang="en-GB" sz="1000" b="0" i="0">
                          <a:effectLst/>
                          <a:latin typeface="+mn-lt"/>
                        </a:rPr>
                        <a:t>Computer Science – Year 13 – STN  </a:t>
                      </a:r>
                    </a:p>
                    <a:p>
                      <a:pPr algn="ctr" rtl="0" fontAlgn="base"/>
                      <a:r>
                        <a:rPr lang="en-GB" sz="1000" b="0" i="0">
                          <a:effectLst/>
                          <a:latin typeface="+mn-lt"/>
                        </a:rPr>
                        <a:t>Chemistry – Year 11 – LWN </a:t>
                      </a:r>
                    </a:p>
                    <a:p>
                      <a:pPr algn="ctr" rtl="0" fontAlgn="base"/>
                      <a:r>
                        <a:rPr lang="en-GB" sz="1000" b="0" i="0">
                          <a:effectLst/>
                          <a:latin typeface="+mn-lt"/>
                        </a:rPr>
                        <a:t>English– Yr 11 –GTH (Lang Paper 1) </a:t>
                      </a:r>
                    </a:p>
                    <a:p>
                      <a:pPr algn="ctr" rtl="0" fontAlgn="base"/>
                      <a:r>
                        <a:rPr lang="en-GB" sz="1000" b="0" i="0">
                          <a:effectLst/>
                          <a:latin typeface="+mn-lt"/>
                        </a:rPr>
                        <a:t>Health and Social Care 10,11,13– DHN </a:t>
                      </a:r>
                    </a:p>
                    <a:p>
                      <a:pPr algn="ctr" rtl="0" fontAlgn="base"/>
                      <a:r>
                        <a:rPr lang="en-GB" sz="1000" b="0" i="0">
                          <a:effectLst/>
                          <a:latin typeface="+mn-lt"/>
                        </a:rPr>
                        <a:t>BTEC Sport Year 10 &amp; 11 – JCD </a:t>
                      </a:r>
                    </a:p>
                    <a:p>
                      <a:pPr algn="ctr" rtl="0" fontAlgn="base"/>
                      <a:r>
                        <a:rPr lang="en-GB" sz="1000" b="0" i="0">
                          <a:effectLst/>
                          <a:latin typeface="+mn-lt"/>
                        </a:rPr>
                        <a:t>Media – Year 13 – MEW </a:t>
                      </a:r>
                    </a:p>
                    <a:p>
                      <a:pPr algn="ctr" rtl="0" fontAlgn="base"/>
                      <a:r>
                        <a:rPr lang="en-GB" sz="1000" b="0" i="0">
                          <a:effectLst/>
                          <a:latin typeface="+mn-lt"/>
                        </a:rPr>
                        <a:t>Maths – Year 11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a:effectLst/>
                        <a:latin typeface="+mn-lt"/>
                      </a:endParaRPr>
                    </a:p>
                    <a:p>
                      <a:pPr algn="ctr" rtl="0" fontAlgn="base"/>
                      <a:r>
                        <a:rPr lang="en-GB" sz="1000" b="0" i="0">
                          <a:effectLst/>
                          <a:latin typeface="+mn-lt"/>
                        </a:rPr>
                        <a:t>Physics – Year 11 - JES </a:t>
                      </a:r>
                    </a:p>
                    <a:p>
                      <a:pPr algn="ctr" rtl="0" fontAlgn="base"/>
                      <a:r>
                        <a:rPr lang="en-GB" sz="1000" b="0" i="0">
                          <a:effectLst/>
                          <a:latin typeface="+mn-lt"/>
                        </a:rPr>
                        <a:t>Computer Science – Year 11 – STN </a:t>
                      </a:r>
                    </a:p>
                    <a:p>
                      <a:pPr algn="ctr" rtl="0" fontAlgn="base"/>
                      <a:r>
                        <a:rPr lang="en-GB" sz="1000" b="0" i="0">
                          <a:effectLst/>
                          <a:latin typeface="+mn-lt"/>
                        </a:rPr>
                        <a:t>History – year 13 -DNE </a:t>
                      </a:r>
                    </a:p>
                    <a:p>
                      <a:pPr algn="ctr" rtl="0" fontAlgn="base"/>
                      <a:r>
                        <a:rPr lang="en-GB" sz="1000" b="0" i="0">
                          <a:effectLst/>
                          <a:latin typeface="+mn-lt"/>
                        </a:rPr>
                        <a:t>English – Yr11 – GTH (AIC) </a:t>
                      </a:r>
                    </a:p>
                    <a:p>
                      <a:pPr algn="ctr" rtl="0" fontAlgn="base"/>
                      <a:r>
                        <a:rPr lang="en-GB" sz="1000" b="0" i="0">
                          <a:effectLst/>
                          <a:latin typeface="+mn-lt"/>
                        </a:rPr>
                        <a:t>Psychology – Year 11 – MNN </a:t>
                      </a:r>
                    </a:p>
                    <a:p>
                      <a:pPr algn="ctr" rtl="0" fontAlgn="base"/>
                      <a:r>
                        <a:rPr lang="en-GB" sz="1000" b="0" i="0">
                          <a:effectLst/>
                          <a:latin typeface="+mn-lt"/>
                        </a:rPr>
                        <a:t>Health and Social Care Years 10,11,13– JWN </a:t>
                      </a:r>
                    </a:p>
                    <a:p>
                      <a:pPr algn="ctr" rtl="0" fontAlgn="base"/>
                      <a:r>
                        <a:rPr lang="en-GB" sz="1000" b="0" i="0">
                          <a:effectLst/>
                          <a:latin typeface="+mn-lt"/>
                        </a:rPr>
                        <a:t>Geography - Year 11 – PMN </a:t>
                      </a:r>
                    </a:p>
                    <a:p>
                      <a:pPr algn="ctr" rtl="0" fontAlgn="base"/>
                      <a:r>
                        <a:rPr lang="en-GB" sz="1000" b="0" i="0">
                          <a:effectLst/>
                          <a:latin typeface="+mn-lt"/>
                        </a:rPr>
                        <a:t>Media – Year 11 - MEW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a:effectLst/>
                        <a:latin typeface="+mn-lt"/>
                      </a:endParaRPr>
                    </a:p>
                    <a:p>
                      <a:pPr algn="ctr" rtl="0" fontAlgn="base"/>
                      <a:r>
                        <a:rPr lang="en-GB" sz="1000" b="0" i="0">
                          <a:effectLst/>
                          <a:latin typeface="+mn-lt"/>
                        </a:rPr>
                        <a:t>Health and Social Care 10,11,13– CWE &amp; DHN </a:t>
                      </a:r>
                    </a:p>
                    <a:p>
                      <a:pPr algn="ctr" rtl="0" fontAlgn="base"/>
                      <a:r>
                        <a:rPr lang="en-GB" sz="1000" b="0" i="0">
                          <a:effectLst/>
                          <a:latin typeface="+mn-lt"/>
                        </a:rPr>
                        <a:t>Physics - Year 11  – Separate Science only </a:t>
                      </a:r>
                    </a:p>
                    <a:p>
                      <a:pPr algn="ctr" rtl="0" fontAlgn="base"/>
                      <a:r>
                        <a:rPr lang="en-GB" sz="1000" b="0" i="0">
                          <a:effectLst/>
                          <a:latin typeface="+mn-lt"/>
                        </a:rPr>
                        <a:t>Maths – Year 11 </a:t>
                      </a:r>
                    </a:p>
                    <a:p>
                      <a:pPr algn="ctr" rtl="0" fontAlgn="base"/>
                      <a:r>
                        <a:rPr lang="en-GB" sz="1000" b="0" i="0">
                          <a:effectLst/>
                          <a:latin typeface="+mn-lt"/>
                        </a:rPr>
                        <a:t>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9946682"/>
                  </a:ext>
                </a:extLst>
              </a:tr>
              <a:tr h="281871">
                <a:tc gridSpan="5">
                  <a:txBody>
                    <a:bodyPr/>
                    <a:lstStyle/>
                    <a:p>
                      <a:pPr fontAlgn="t"/>
                      <a:endParaRPr lang="en-GB" sz="1000">
                        <a:effectLst/>
                        <a:latin typeface="+mn-lt"/>
                      </a:endParaRPr>
                    </a:p>
                    <a:p>
                      <a:pPr algn="ctr" rtl="0" fontAlgn="base"/>
                      <a:r>
                        <a:rPr lang="en-GB" sz="1000" b="0" i="0">
                          <a:effectLst/>
                          <a:latin typeface="+mn-lt"/>
                        </a:rPr>
                        <a:t>Lunch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961359"/>
                  </a:ext>
                </a:extLst>
              </a:tr>
              <a:tr h="1298456">
                <a:tc>
                  <a:txBody>
                    <a:bodyPr/>
                    <a:lstStyle/>
                    <a:p>
                      <a:pPr fontAlgn="t"/>
                      <a:endParaRPr lang="en-GB" sz="1000">
                        <a:effectLst/>
                        <a:latin typeface="+mn-lt"/>
                      </a:endParaRPr>
                    </a:p>
                    <a:p>
                      <a:pPr algn="ctr" rtl="0" fontAlgn="base"/>
                      <a:r>
                        <a:rPr lang="en-GB" sz="1000" b="0" i="0">
                          <a:effectLst/>
                          <a:latin typeface="+mn-lt"/>
                        </a:rPr>
                        <a:t>PM 12:30-14:30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a:effectLst/>
                        <a:latin typeface="+mn-lt"/>
                      </a:endParaRPr>
                    </a:p>
                    <a:p>
                      <a:pPr algn="ctr" rtl="0" fontAlgn="base"/>
                      <a:r>
                        <a:rPr lang="en-GB" sz="1000" b="0" i="0">
                          <a:effectLst/>
                          <a:latin typeface="+mn-lt"/>
                        </a:rPr>
                        <a:t>History – year 11 – MWZ (American West) </a:t>
                      </a:r>
                    </a:p>
                    <a:p>
                      <a:pPr algn="ctr" rtl="0" fontAlgn="base"/>
                      <a:r>
                        <a:rPr lang="en-GB" sz="1000" b="0" i="0">
                          <a:effectLst/>
                          <a:latin typeface="+mn-lt"/>
                        </a:rPr>
                        <a:t>Chemistry -Year 13 –LWN </a:t>
                      </a:r>
                    </a:p>
                    <a:p>
                      <a:pPr algn="ctr" rtl="0" fontAlgn="base"/>
                      <a:r>
                        <a:rPr lang="en-GB" sz="1000" b="0" i="0">
                          <a:effectLst/>
                          <a:latin typeface="+mn-lt"/>
                        </a:rPr>
                        <a:t>BTEC Sport Year 10 &amp; 11– CWR/JCD </a:t>
                      </a:r>
                    </a:p>
                    <a:p>
                      <a:pPr algn="ctr" rtl="0" fontAlgn="base"/>
                      <a:r>
                        <a:rPr lang="en-GB" sz="1000" b="0" i="0">
                          <a:effectLst/>
                          <a:latin typeface="+mn-lt"/>
                        </a:rPr>
                        <a:t>Maths – Year 11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a:effectLst/>
                        <a:latin typeface="+mn-lt"/>
                      </a:endParaRPr>
                    </a:p>
                    <a:p>
                      <a:pPr algn="ctr" rtl="0" fontAlgn="base"/>
                      <a:r>
                        <a:rPr lang="en-GB" sz="1000" b="0" i="0">
                          <a:effectLst/>
                          <a:latin typeface="+mn-lt"/>
                        </a:rPr>
                        <a:t>Computer Science – Year 13 – STN  </a:t>
                      </a:r>
                    </a:p>
                    <a:p>
                      <a:pPr algn="ctr" rtl="0" fontAlgn="base"/>
                      <a:r>
                        <a:rPr lang="en-GB" sz="1000" b="0" i="0">
                          <a:effectLst/>
                          <a:latin typeface="+mn-lt"/>
                        </a:rPr>
                        <a:t>Chemistry – Year 11 – LWN </a:t>
                      </a:r>
                    </a:p>
                    <a:p>
                      <a:pPr algn="ctr" rtl="0" fontAlgn="base"/>
                      <a:r>
                        <a:rPr lang="en-GB" sz="1000" b="0" i="0">
                          <a:effectLst/>
                          <a:latin typeface="+mn-lt"/>
                        </a:rPr>
                        <a:t>English – Yr11 – GTH (Lang Paper2) </a:t>
                      </a:r>
                    </a:p>
                    <a:p>
                      <a:pPr algn="ctr" rtl="0" fontAlgn="base"/>
                      <a:r>
                        <a:rPr lang="en-GB" sz="1000" b="0" i="0">
                          <a:effectLst/>
                          <a:latin typeface="+mn-lt"/>
                        </a:rPr>
                        <a:t>BTEC Sport Year 10 &amp; 11 – JCD </a:t>
                      </a:r>
                    </a:p>
                    <a:p>
                      <a:pPr algn="ctr" rtl="0" fontAlgn="base"/>
                      <a:r>
                        <a:rPr lang="en-GB" sz="1000" b="0" i="0">
                          <a:effectLst/>
                          <a:latin typeface="+mn-lt"/>
                        </a:rPr>
                        <a:t>Media – Year 13 – MEW </a:t>
                      </a:r>
                    </a:p>
                    <a:p>
                      <a:pPr algn="ctr" rtl="0" fontAlgn="base"/>
                      <a:r>
                        <a:rPr lang="en-GB" sz="1000" b="0" i="0">
                          <a:effectLst/>
                          <a:latin typeface="+mn-lt"/>
                        </a:rPr>
                        <a:t>Maths – Year 11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a:effectLst/>
                        <a:latin typeface="+mn-lt"/>
                      </a:endParaRPr>
                    </a:p>
                    <a:p>
                      <a:pPr algn="ctr" rtl="0" fontAlgn="base"/>
                      <a:r>
                        <a:rPr lang="en-GB" sz="1000" b="0" i="0">
                          <a:effectLst/>
                          <a:latin typeface="+mn-lt"/>
                        </a:rPr>
                        <a:t>Physics – Year 11 - JES </a:t>
                      </a:r>
                    </a:p>
                    <a:p>
                      <a:pPr algn="ctr" rtl="0" fontAlgn="base"/>
                      <a:r>
                        <a:rPr lang="en-GB" sz="1000" b="0" i="0">
                          <a:effectLst/>
                          <a:latin typeface="+mn-lt"/>
                        </a:rPr>
                        <a:t>Computer Science – Year 11 – STN </a:t>
                      </a:r>
                    </a:p>
                    <a:p>
                      <a:pPr algn="ctr" rtl="0" fontAlgn="base"/>
                      <a:r>
                        <a:rPr lang="en-GB" sz="1000" b="0" i="0">
                          <a:effectLst/>
                          <a:latin typeface="+mn-lt"/>
                        </a:rPr>
                        <a:t>History –year 13 -DPN </a:t>
                      </a:r>
                    </a:p>
                    <a:p>
                      <a:pPr algn="ctr" rtl="0" fontAlgn="base"/>
                      <a:r>
                        <a:rPr lang="en-GB" sz="1000" b="0" i="0">
                          <a:effectLst/>
                          <a:latin typeface="+mn-lt"/>
                        </a:rPr>
                        <a:t>Psychology – Year 13 – MNN </a:t>
                      </a:r>
                    </a:p>
                    <a:p>
                      <a:pPr algn="ctr" rtl="0" fontAlgn="base"/>
                      <a:r>
                        <a:rPr lang="en-GB" sz="1000" b="0" i="0">
                          <a:effectLst/>
                          <a:latin typeface="+mn-lt"/>
                        </a:rPr>
                        <a:t>Health and social Care Years 10,11,13- JWN </a:t>
                      </a:r>
                    </a:p>
                    <a:p>
                      <a:pPr algn="ctr" rtl="0" fontAlgn="base"/>
                      <a:r>
                        <a:rPr lang="en-GB" sz="1000" b="0" i="0">
                          <a:effectLst/>
                          <a:latin typeface="+mn-lt"/>
                        </a:rPr>
                        <a:t>Geography – Year 11 – PMN </a:t>
                      </a:r>
                    </a:p>
                    <a:p>
                      <a:pPr algn="l" rtl="0" fontAlgn="base"/>
                      <a:r>
                        <a:rPr lang="en-GB" sz="1000" b="0" i="0">
                          <a:effectLst/>
                          <a:latin typeface="+mn-lt"/>
                        </a:rPr>
                        <a:t>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00" dirty="0">
                        <a:effectLst/>
                        <a:latin typeface="+mn-lt"/>
                      </a:endParaRPr>
                    </a:p>
                    <a:p>
                      <a:pPr algn="ctr" rtl="0" fontAlgn="base"/>
                      <a:r>
                        <a:rPr lang="en-GB" sz="1000" b="0" i="0" dirty="0">
                          <a:effectLst/>
                          <a:latin typeface="+mn-lt"/>
                        </a:rPr>
                        <a:t>Health and Social Care 10,11,13- CWE </a:t>
                      </a:r>
                    </a:p>
                    <a:p>
                      <a:pPr algn="ctr" rtl="0" fontAlgn="base"/>
                      <a:r>
                        <a:rPr lang="en-GB" sz="1000" b="0" i="0" dirty="0">
                          <a:effectLst/>
                          <a:latin typeface="+mn-lt"/>
                        </a:rPr>
                        <a:t>Physics - Year 11  – Separate Science only </a:t>
                      </a:r>
                    </a:p>
                    <a:p>
                      <a:pPr algn="ctr" rtl="0" fontAlgn="base"/>
                      <a:r>
                        <a:rPr lang="en-GB" sz="1000" b="0" i="0" dirty="0">
                          <a:effectLst/>
                          <a:latin typeface="+mn-lt"/>
                        </a:rPr>
                        <a:t>Maths – Year 11 </a:t>
                      </a:r>
                    </a:p>
                    <a:p>
                      <a:pPr algn="ctr" rtl="0" fontAlgn="base"/>
                      <a:r>
                        <a:rPr lang="en-GB" sz="1000" b="0" i="0" dirty="0">
                          <a:effectLst/>
                          <a:latin typeface="+mn-lt"/>
                        </a:rPr>
                        <a:t> </a:t>
                      </a:r>
                    </a:p>
                  </a:txBody>
                  <a:tcPr marL="55450" marR="55450"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393177"/>
                  </a:ext>
                </a:extLst>
              </a:tr>
            </a:tbl>
          </a:graphicData>
        </a:graphic>
      </p:graphicFrame>
    </p:spTree>
    <p:extLst>
      <p:ext uri="{BB962C8B-B14F-4D97-AF65-F5344CB8AC3E}">
        <p14:creationId xmlns:p14="http://schemas.microsoft.com/office/powerpoint/2010/main" val="181645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Examinations Information</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sp>
        <p:nvSpPr>
          <p:cNvPr id="6" name="TextBox 5">
            <a:extLst>
              <a:ext uri="{FF2B5EF4-FFF2-40B4-BE49-F238E27FC236}">
                <a16:creationId xmlns:a16="http://schemas.microsoft.com/office/drawing/2014/main" id="{5E52C066-0E75-6B88-1F6B-B3F0B7F5026C}"/>
              </a:ext>
            </a:extLst>
          </p:cNvPr>
          <p:cNvSpPr txBox="1"/>
          <p:nvPr/>
        </p:nvSpPr>
        <p:spPr>
          <a:xfrm>
            <a:off x="282893" y="834484"/>
            <a:ext cx="5657669" cy="3243196"/>
          </a:xfrm>
          <a:prstGeom prst="rect">
            <a:avLst/>
          </a:prstGeom>
          <a:noFill/>
        </p:spPr>
        <p:txBody>
          <a:bodyPr wrap="square" rtlCol="0">
            <a:spAutoFit/>
          </a:bodyPr>
          <a:lstStyle/>
          <a:p>
            <a:r>
              <a:rPr lang="en-GB" sz="1575" b="1" dirty="0">
                <a:latin typeface="+mn-lt"/>
              </a:rPr>
              <a:t>Candidate Examination Handbook</a:t>
            </a:r>
          </a:p>
          <a:p>
            <a:pPr marL="342900" indent="-342900">
              <a:buAutoNum type="arabicPeriod"/>
            </a:pPr>
            <a:r>
              <a:rPr lang="en-GB" sz="1575" dirty="0">
                <a:latin typeface="+mn-lt"/>
              </a:rPr>
              <a:t>Information about procedures for examinations</a:t>
            </a:r>
          </a:p>
          <a:p>
            <a:pPr marL="342900" indent="-342900">
              <a:buAutoNum type="arabicPeriod"/>
            </a:pPr>
            <a:r>
              <a:rPr lang="en-GB" sz="1575" dirty="0">
                <a:latin typeface="+mn-lt"/>
              </a:rPr>
              <a:t>JCQ regulations about examinations</a:t>
            </a:r>
          </a:p>
          <a:p>
            <a:pPr marL="342900" indent="-342900">
              <a:buAutoNum type="arabicPeriod"/>
            </a:pPr>
            <a:r>
              <a:rPr lang="en-GB" sz="1575" dirty="0">
                <a:latin typeface="+mn-lt"/>
              </a:rPr>
              <a:t>What to bring/what not to bring to examinations</a:t>
            </a:r>
          </a:p>
          <a:p>
            <a:pPr marL="342900" indent="-342900">
              <a:buAutoNum type="arabicPeriod"/>
            </a:pPr>
            <a:r>
              <a:rPr lang="en-GB" sz="1575" dirty="0">
                <a:latin typeface="+mn-lt"/>
              </a:rPr>
              <a:t>What to do if running late or are absent from an examination</a:t>
            </a:r>
          </a:p>
          <a:p>
            <a:pPr marL="342900" indent="-342900">
              <a:buAutoNum type="arabicPeriod"/>
            </a:pPr>
            <a:r>
              <a:rPr lang="en-GB" sz="1575" dirty="0">
                <a:latin typeface="+mn-lt"/>
              </a:rPr>
              <a:t>What to do in the event of an emergency (</a:t>
            </a:r>
            <a:r>
              <a:rPr lang="en-GB" sz="1575" dirty="0" err="1">
                <a:latin typeface="+mn-lt"/>
              </a:rPr>
              <a:t>eg</a:t>
            </a:r>
            <a:r>
              <a:rPr lang="en-GB" sz="1575" dirty="0">
                <a:latin typeface="+mn-lt"/>
              </a:rPr>
              <a:t> fire alarm) during an examination</a:t>
            </a:r>
          </a:p>
          <a:p>
            <a:pPr marL="342900" indent="-342900">
              <a:buAutoNum type="arabicPeriod"/>
            </a:pPr>
            <a:r>
              <a:rPr lang="en-GB" sz="1575" dirty="0">
                <a:latin typeface="+mn-lt"/>
              </a:rPr>
              <a:t>Information for candidates with access arrangements</a:t>
            </a:r>
          </a:p>
          <a:p>
            <a:pPr marL="342900" indent="-342900">
              <a:buAutoNum type="arabicPeriod"/>
            </a:pPr>
            <a:r>
              <a:rPr lang="en-GB" sz="1575" dirty="0">
                <a:latin typeface="+mn-lt"/>
              </a:rPr>
              <a:t>Results day arrangements</a:t>
            </a:r>
          </a:p>
          <a:p>
            <a:pPr marL="342900" indent="-342900">
              <a:buAutoNum type="arabicPeriod"/>
            </a:pPr>
            <a:r>
              <a:rPr lang="en-GB" sz="1575" dirty="0">
                <a:latin typeface="+mn-lt"/>
              </a:rPr>
              <a:t>Post-results services including how to request a review of marking</a:t>
            </a:r>
          </a:p>
          <a:p>
            <a:pPr marL="342900" indent="-342900">
              <a:buAutoNum type="arabicPeriod"/>
            </a:pPr>
            <a:r>
              <a:rPr lang="en-GB" sz="1575" dirty="0">
                <a:latin typeface="+mn-lt"/>
              </a:rPr>
              <a:t>Certificates</a:t>
            </a:r>
          </a:p>
          <a:p>
            <a:pPr marL="342900" indent="-342900">
              <a:buAutoNum type="arabicPeriod"/>
            </a:pPr>
            <a:r>
              <a:rPr lang="en-GB" sz="1575" dirty="0">
                <a:latin typeface="+mn-lt"/>
              </a:rPr>
              <a:t>Complaints and appeals procedures</a:t>
            </a:r>
          </a:p>
        </p:txBody>
      </p:sp>
      <p:pic>
        <p:nvPicPr>
          <p:cNvPr id="8" name="Picture 7">
            <a:extLst>
              <a:ext uri="{FF2B5EF4-FFF2-40B4-BE49-F238E27FC236}">
                <a16:creationId xmlns:a16="http://schemas.microsoft.com/office/drawing/2014/main" id="{1E56CF8C-2330-71A1-8996-663AD76FF0C4}"/>
              </a:ext>
            </a:extLst>
          </p:cNvPr>
          <p:cNvPicPr>
            <a:picLocks noChangeAspect="1"/>
          </p:cNvPicPr>
          <p:nvPr/>
        </p:nvPicPr>
        <p:blipFill>
          <a:blip r:embed="rId4"/>
          <a:stretch>
            <a:fillRect/>
          </a:stretch>
        </p:blipFill>
        <p:spPr>
          <a:xfrm>
            <a:off x="5940562" y="847451"/>
            <a:ext cx="2703888" cy="3522169"/>
          </a:xfrm>
          <a:prstGeom prst="rect">
            <a:avLst/>
          </a:prstGeom>
        </p:spPr>
      </p:pic>
    </p:spTree>
    <p:extLst>
      <p:ext uri="{BB962C8B-B14F-4D97-AF65-F5344CB8AC3E}">
        <p14:creationId xmlns:p14="http://schemas.microsoft.com/office/powerpoint/2010/main" val="254448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Updates from the Exam Boards</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sp>
        <p:nvSpPr>
          <p:cNvPr id="3" name="TextBox 2">
            <a:extLst>
              <a:ext uri="{FF2B5EF4-FFF2-40B4-BE49-F238E27FC236}">
                <a16:creationId xmlns:a16="http://schemas.microsoft.com/office/drawing/2014/main" id="{12C3FB0D-0EEF-7723-A5BB-66A48FF380D1}"/>
              </a:ext>
            </a:extLst>
          </p:cNvPr>
          <p:cNvSpPr txBox="1"/>
          <p:nvPr/>
        </p:nvSpPr>
        <p:spPr>
          <a:xfrm>
            <a:off x="282893" y="994410"/>
            <a:ext cx="8606790" cy="2862322"/>
          </a:xfrm>
          <a:prstGeom prst="rect">
            <a:avLst/>
          </a:prstGeom>
          <a:noFill/>
        </p:spPr>
        <p:txBody>
          <a:bodyPr wrap="square" rtlCol="0">
            <a:spAutoFit/>
          </a:bodyPr>
          <a:lstStyle/>
          <a:p>
            <a:r>
              <a:rPr lang="en-GB" sz="1800" b="1" dirty="0">
                <a:latin typeface="+mn-lt"/>
              </a:rPr>
              <a:t>Contingency Planning</a:t>
            </a:r>
          </a:p>
          <a:p>
            <a:endParaRPr lang="en-GB" sz="1800" b="1" dirty="0">
              <a:latin typeface="+mn-lt"/>
            </a:endParaRPr>
          </a:p>
          <a:p>
            <a:r>
              <a:rPr lang="en-GB" sz="1800" dirty="0">
                <a:latin typeface="+mn-lt"/>
              </a:rPr>
              <a:t>In case of a local or national disruption to examinations in the UK, the exam boards </a:t>
            </a:r>
            <a:r>
              <a:rPr lang="en-GB" sz="1800" b="1" dirty="0">
                <a:latin typeface="+mn-lt"/>
              </a:rPr>
              <a:t>may</a:t>
            </a:r>
            <a:r>
              <a:rPr lang="en-GB" sz="1800" dirty="0">
                <a:latin typeface="+mn-lt"/>
              </a:rPr>
              <a:t> move an examination in the summer to one of the following contingency dates:</a:t>
            </a:r>
          </a:p>
          <a:p>
            <a:pPr marL="257175" indent="-257175">
              <a:buFont typeface="Arial" panose="020B0604020202020204" pitchFamily="34" charset="0"/>
              <a:buChar char="-"/>
            </a:pPr>
            <a:r>
              <a:rPr lang="en-GB" sz="1800" dirty="0">
                <a:latin typeface="+mn-lt"/>
                <a:ea typeface="Calibri" panose="020F0502020204030204" pitchFamily="34" charset="0"/>
                <a:cs typeface="Calibri" panose="020F0502020204030204" pitchFamily="34" charset="0"/>
              </a:rPr>
              <a:t>the afternoon of </a:t>
            </a:r>
            <a:r>
              <a:rPr lang="en-GB" sz="1800" b="1" dirty="0">
                <a:latin typeface="+mn-lt"/>
                <a:ea typeface="Calibri" panose="020F0502020204030204" pitchFamily="34" charset="0"/>
                <a:cs typeface="Calibri" panose="020F0502020204030204" pitchFamily="34" charset="0"/>
              </a:rPr>
              <a:t>Thursday 8 June 2023</a:t>
            </a:r>
            <a:endParaRPr lang="en-GB" sz="1800" dirty="0">
              <a:latin typeface="+mn-lt"/>
              <a:ea typeface="Calibri" panose="020F0502020204030204" pitchFamily="34" charset="0"/>
            </a:endParaRPr>
          </a:p>
          <a:p>
            <a:pPr marL="257175" indent="-257175">
              <a:buFont typeface="Arial" panose="020B0604020202020204" pitchFamily="34" charset="0"/>
              <a:buChar char="-"/>
            </a:pPr>
            <a:r>
              <a:rPr lang="en-GB" sz="1800" dirty="0">
                <a:latin typeface="+mn-lt"/>
                <a:ea typeface="Calibri" panose="020F0502020204030204" pitchFamily="34" charset="0"/>
                <a:cs typeface="Calibri" panose="020F0502020204030204" pitchFamily="34" charset="0"/>
              </a:rPr>
              <a:t>the afternoon of </a:t>
            </a:r>
            <a:r>
              <a:rPr lang="en-GB" sz="1800" b="1" dirty="0">
                <a:latin typeface="+mn-lt"/>
                <a:ea typeface="Calibri" panose="020F0502020204030204" pitchFamily="34" charset="0"/>
                <a:cs typeface="Calibri" panose="020F0502020204030204" pitchFamily="34" charset="0"/>
              </a:rPr>
              <a:t>Thursday 15 June 2023</a:t>
            </a:r>
            <a:endParaRPr lang="en-GB" sz="1800" dirty="0">
              <a:latin typeface="+mn-lt"/>
              <a:ea typeface="Calibri" panose="020F0502020204030204" pitchFamily="34" charset="0"/>
            </a:endParaRPr>
          </a:p>
          <a:p>
            <a:pPr marL="257175" indent="-257175">
              <a:buFont typeface="Arial" panose="020B0604020202020204" pitchFamily="34" charset="0"/>
              <a:buChar char="-"/>
            </a:pPr>
            <a:r>
              <a:rPr lang="en-GB" sz="1800" dirty="0">
                <a:latin typeface="+mn-lt"/>
                <a:ea typeface="Calibri" panose="020F0502020204030204" pitchFamily="34" charset="0"/>
                <a:cs typeface="Calibri" panose="020F0502020204030204" pitchFamily="34" charset="0"/>
              </a:rPr>
              <a:t>the morning of </a:t>
            </a:r>
            <a:r>
              <a:rPr lang="en-GB" sz="1800" b="1" dirty="0">
                <a:latin typeface="+mn-lt"/>
                <a:ea typeface="Calibri" panose="020F0502020204030204" pitchFamily="34" charset="0"/>
                <a:cs typeface="Calibri" panose="020F0502020204030204" pitchFamily="34" charset="0"/>
              </a:rPr>
              <a:t>Wednesday 28 June 2023</a:t>
            </a:r>
            <a:endParaRPr lang="en-GB" sz="1800" dirty="0">
              <a:latin typeface="+mn-lt"/>
              <a:ea typeface="Calibri" panose="020F0502020204030204" pitchFamily="34" charset="0"/>
            </a:endParaRPr>
          </a:p>
          <a:p>
            <a:pPr marL="257175" indent="-257175">
              <a:buFont typeface="Arial" panose="020B0604020202020204" pitchFamily="34" charset="0"/>
              <a:buChar char="-"/>
            </a:pPr>
            <a:r>
              <a:rPr lang="en-GB" sz="1800" dirty="0">
                <a:latin typeface="+mn-lt"/>
                <a:ea typeface="Calibri" panose="020F0502020204030204" pitchFamily="34" charset="0"/>
                <a:cs typeface="Calibri" panose="020F0502020204030204" pitchFamily="34" charset="0"/>
              </a:rPr>
              <a:t>the afternoon of </a:t>
            </a:r>
            <a:r>
              <a:rPr lang="en-GB" sz="1800" b="1" dirty="0">
                <a:latin typeface="+mn-lt"/>
                <a:ea typeface="Calibri" panose="020F0502020204030204" pitchFamily="34" charset="0"/>
                <a:cs typeface="Calibri" panose="020F0502020204030204" pitchFamily="34" charset="0"/>
              </a:rPr>
              <a:t>Wednesday 28 June 2023</a:t>
            </a:r>
          </a:p>
          <a:p>
            <a:pPr lvl="0"/>
            <a:endParaRPr lang="en-GB" sz="1800" b="1" dirty="0">
              <a:latin typeface="+mn-lt"/>
              <a:ea typeface="Calibri" panose="020F0502020204030204" pitchFamily="34" charset="0"/>
              <a:cs typeface="Calibri" panose="020F0502020204030204" pitchFamily="34" charset="0"/>
            </a:endParaRPr>
          </a:p>
          <a:p>
            <a:endParaRPr lang="en-GB" sz="1800" dirty="0">
              <a:latin typeface="+mn-lt"/>
            </a:endParaRPr>
          </a:p>
        </p:txBody>
      </p:sp>
    </p:spTree>
    <p:extLst>
      <p:ext uri="{BB962C8B-B14F-4D97-AF65-F5344CB8AC3E}">
        <p14:creationId xmlns:p14="http://schemas.microsoft.com/office/powerpoint/2010/main" val="14919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4B1927-4EFB-4E65-9D39-5AC007D28B82}"/>
              </a:ext>
            </a:extLst>
          </p:cNvPr>
          <p:cNvSpPr txBox="1">
            <a:spLocks/>
          </p:cNvSpPr>
          <p:nvPr/>
        </p:nvSpPr>
        <p:spPr>
          <a:xfrm>
            <a:off x="0" y="4648200"/>
            <a:ext cx="9143999" cy="495300"/>
          </a:xfrm>
          <a:prstGeom prst="rect">
            <a:avLst/>
          </a:prstGeom>
          <a:solidFill>
            <a:srgbClr val="14477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solidFill>
                  <a:schemeClr val="bg1"/>
                </a:solidFill>
              </a:rPr>
              <a:t>A Local School with global vision.</a:t>
            </a:r>
          </a:p>
        </p:txBody>
      </p:sp>
      <p:sp>
        <p:nvSpPr>
          <p:cNvPr id="2" name="Title 1">
            <a:extLst>
              <a:ext uri="{FF2B5EF4-FFF2-40B4-BE49-F238E27FC236}">
                <a16:creationId xmlns:a16="http://schemas.microsoft.com/office/drawing/2014/main" id="{4E09E2B2-61F2-48C6-8386-0FA223326F36}"/>
              </a:ext>
            </a:extLst>
          </p:cNvPr>
          <p:cNvSpPr>
            <a:spLocks noGrp="1"/>
          </p:cNvSpPr>
          <p:nvPr>
            <p:ph type="title"/>
          </p:nvPr>
        </p:nvSpPr>
        <p:spPr>
          <a:xfrm>
            <a:off x="1" y="0"/>
            <a:ext cx="9143999" cy="745896"/>
          </a:xfrm>
          <a:solidFill>
            <a:srgbClr val="14477C"/>
          </a:solidFill>
        </p:spPr>
        <p:txBody>
          <a:bodyPr/>
          <a:lstStyle/>
          <a:p>
            <a:r>
              <a:rPr lang="en-GB" dirty="0">
                <a:solidFill>
                  <a:schemeClr val="bg1"/>
                </a:solidFill>
              </a:rPr>
              <a:t>Updates from the Exam Boards</a:t>
            </a:r>
          </a:p>
        </p:txBody>
      </p:sp>
      <p:pic>
        <p:nvPicPr>
          <p:cNvPr id="4" name="Picture 3" descr="Logo&#10;&#10;Description automatically generated">
            <a:extLst>
              <a:ext uri="{FF2B5EF4-FFF2-40B4-BE49-F238E27FC236}">
                <a16:creationId xmlns:a16="http://schemas.microsoft.com/office/drawing/2014/main" id="{976B53A2-06E2-4D08-B360-5729D5A7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50" y="4663948"/>
            <a:ext cx="479552" cy="479552"/>
          </a:xfrm>
          <a:prstGeom prst="rect">
            <a:avLst/>
          </a:prstGeom>
        </p:spPr>
      </p:pic>
      <p:sp>
        <p:nvSpPr>
          <p:cNvPr id="3" name="TextBox 2">
            <a:extLst>
              <a:ext uri="{FF2B5EF4-FFF2-40B4-BE49-F238E27FC236}">
                <a16:creationId xmlns:a16="http://schemas.microsoft.com/office/drawing/2014/main" id="{12C3FB0D-0EEF-7723-A5BB-66A48FF380D1}"/>
              </a:ext>
            </a:extLst>
          </p:cNvPr>
          <p:cNvSpPr txBox="1"/>
          <p:nvPr/>
        </p:nvSpPr>
        <p:spPr>
          <a:xfrm>
            <a:off x="282893" y="994411"/>
            <a:ext cx="8606790" cy="2862322"/>
          </a:xfrm>
          <a:prstGeom prst="rect">
            <a:avLst/>
          </a:prstGeom>
          <a:noFill/>
        </p:spPr>
        <p:txBody>
          <a:bodyPr wrap="square" rtlCol="0">
            <a:spAutoFit/>
          </a:bodyPr>
          <a:lstStyle/>
          <a:p>
            <a:r>
              <a:rPr lang="en-GB" sz="1800" b="1" dirty="0">
                <a:latin typeface="+mn-lt"/>
              </a:rPr>
              <a:t>Contingency Planning</a:t>
            </a:r>
          </a:p>
          <a:p>
            <a:endParaRPr lang="en-GB" sz="1800" b="1" dirty="0">
              <a:latin typeface="+mn-lt"/>
            </a:endParaRPr>
          </a:p>
          <a:p>
            <a:r>
              <a:rPr lang="en-GB" sz="1800" dirty="0">
                <a:latin typeface="+mn-lt"/>
              </a:rPr>
              <a:t>In the unlikely event the school is instructed not to run a national examination, we will provide the exam board with the learners’ mock grades from the mocks they sat in February 2023.</a:t>
            </a:r>
          </a:p>
          <a:p>
            <a:endParaRPr lang="en-GB" sz="1800" b="1" dirty="0">
              <a:latin typeface="+mn-lt"/>
              <a:ea typeface="Calibri" panose="020F0502020204030204" pitchFamily="34" charset="0"/>
              <a:cs typeface="Calibri" panose="020F0502020204030204" pitchFamily="34" charset="0"/>
            </a:endParaRPr>
          </a:p>
          <a:p>
            <a:r>
              <a:rPr lang="en-GB" sz="1800" b="1" dirty="0">
                <a:latin typeface="+mn-lt"/>
                <a:ea typeface="Calibri" panose="020F0502020204030204" pitchFamily="34" charset="0"/>
                <a:cs typeface="Calibri" panose="020F0502020204030204" pitchFamily="34" charset="0"/>
              </a:rPr>
              <a:t>Therefore, we have to run these exams exactly how they will be run in the summer and follow all JCQ requirements exactly.</a:t>
            </a:r>
          </a:p>
          <a:p>
            <a:pPr lvl="0"/>
            <a:endParaRPr lang="en-GB" sz="1800" b="1" dirty="0">
              <a:latin typeface="+mn-lt"/>
              <a:ea typeface="Calibri" panose="020F0502020204030204" pitchFamily="34" charset="0"/>
              <a:cs typeface="Calibri" panose="020F0502020204030204" pitchFamily="34" charset="0"/>
            </a:endParaRPr>
          </a:p>
          <a:p>
            <a:endParaRPr lang="en-GB" sz="1800" dirty="0">
              <a:latin typeface="+mn-lt"/>
            </a:endParaRPr>
          </a:p>
        </p:txBody>
      </p:sp>
    </p:spTree>
    <p:extLst>
      <p:ext uri="{BB962C8B-B14F-4D97-AF65-F5344CB8AC3E}">
        <p14:creationId xmlns:p14="http://schemas.microsoft.com/office/powerpoint/2010/main" val="6139905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TotalTime>
  <Words>1167</Words>
  <Application>Microsoft Office PowerPoint</Application>
  <PresentationFormat>On-screen Show (16:9)</PresentationFormat>
  <Paragraphs>177</Paragraphs>
  <Slides>16</Slides>
  <Notes>16</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Calibri</vt:lpstr>
      <vt:lpstr>Arial</vt:lpstr>
      <vt:lpstr>Calibri Light</vt:lpstr>
      <vt:lpstr>Simple Light</vt:lpstr>
      <vt:lpstr>1_Office Theme</vt:lpstr>
      <vt:lpstr>Year 11 Information Evening 28th March 2023</vt:lpstr>
      <vt:lpstr>Steps to Success at GCSE</vt:lpstr>
      <vt:lpstr>Feedback on Year 11 so far this year…</vt:lpstr>
      <vt:lpstr>What we are doing to support: Ongoing</vt:lpstr>
      <vt:lpstr>What we are doing to support: GCSE Pod</vt:lpstr>
      <vt:lpstr>What we are doing to support: Revision School</vt:lpstr>
      <vt:lpstr>Examinations Information</vt:lpstr>
      <vt:lpstr>Updates from the Exam Boards</vt:lpstr>
      <vt:lpstr>Updates from the Exam Boards</vt:lpstr>
      <vt:lpstr>Exam Rules</vt:lpstr>
      <vt:lpstr>Exam Rules</vt:lpstr>
      <vt:lpstr>Exam Rules</vt:lpstr>
      <vt:lpstr>Exam Rules</vt:lpstr>
      <vt:lpstr>Exam Rules Update</vt:lpstr>
      <vt:lpstr>Exams Briefing</vt:lpstr>
      <vt:lpstr>Steps to Success at GCSE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Edwards</dc:creator>
  <cp:lastModifiedBy>Laura Ward</cp:lastModifiedBy>
  <cp:revision>8</cp:revision>
  <dcterms:modified xsi:type="dcterms:W3CDTF">2023-03-29T07:03:19Z</dcterms:modified>
</cp:coreProperties>
</file>